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57" r:id="rId2"/>
    <p:sldId id="259" r:id="rId3"/>
    <p:sldId id="260" r:id="rId4"/>
    <p:sldId id="258" r:id="rId5"/>
    <p:sldId id="261" r:id="rId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E08E"/>
    <a:srgbClr val="5DA9DD"/>
    <a:srgbClr val="4267B2"/>
    <a:srgbClr val="FEF3D4"/>
    <a:srgbClr val="E8303B"/>
    <a:srgbClr val="383333"/>
    <a:srgbClr val="C26E68"/>
    <a:srgbClr val="0099D2"/>
    <a:srgbClr val="ED1C24"/>
    <a:srgbClr val="EF412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39" autoAdjust="0"/>
    <p:restoredTop sz="94658"/>
  </p:normalViewPr>
  <p:slideViewPr>
    <p:cSldViewPr snapToGrid="0" snapToObjects="1">
      <p:cViewPr varScale="1">
        <p:scale>
          <a:sx n="75" d="100"/>
          <a:sy n="75" d="100"/>
        </p:scale>
        <p:origin x="560" y="648"/>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0" d="100"/>
          <a:sy n="60" d="100"/>
        </p:scale>
        <p:origin x="2538" y="90"/>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A625521-94A0-460B-B873-2E433DA52D80}" type="datetimeFigureOut">
              <a:rPr lang="en-GB" smtClean="0"/>
              <a:t>22/07/2019</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DFDDCCF-4F6E-433A-B627-E700498FE5DF}" type="slidenum">
              <a:rPr lang="en-GB" smtClean="0"/>
              <a:t>‹#›</a:t>
            </a:fld>
            <a:endParaRPr lang="en-GB"/>
          </a:p>
        </p:txBody>
      </p:sp>
    </p:spTree>
    <p:extLst>
      <p:ext uri="{BB962C8B-B14F-4D97-AF65-F5344CB8AC3E}">
        <p14:creationId xmlns:p14="http://schemas.microsoft.com/office/powerpoint/2010/main" val="1426996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FED30B1-E8FD-8744-B85A-FCDBA04776F9}" type="datetimeFigureOut">
              <a:rPr lang="en-US" smtClean="0"/>
              <a:t>7/22/19</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4A5F78C-8213-204B-9BD5-D9C2E50CE471}" type="slidenum">
              <a:rPr lang="en-US" smtClean="0"/>
              <a:t>‹#›</a:t>
            </a:fld>
            <a:endParaRPr lang="en-US"/>
          </a:p>
        </p:txBody>
      </p:sp>
    </p:spTree>
    <p:extLst>
      <p:ext uri="{BB962C8B-B14F-4D97-AF65-F5344CB8AC3E}">
        <p14:creationId xmlns:p14="http://schemas.microsoft.com/office/powerpoint/2010/main" val="4090059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rPr>
              <a:t>Where </a:t>
            </a:r>
            <a:r>
              <a:rPr lang="en-US" sz="1200" dirty="0" err="1">
                <a:latin typeface="Arial" panose="020B0604020202020204" pitchFamily="34" charset="0"/>
              </a:rPr>
              <a:t>PrEP</a:t>
            </a:r>
            <a:r>
              <a:rPr lang="en-US" sz="1200" dirty="0">
                <a:latin typeface="Arial" panose="020B0604020202020204" pitchFamily="34" charset="0"/>
              </a:rPr>
              <a:t> universally offered – rather than only offered to targeted populations.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rPr>
              <a:t>Prior studies revealed that although knowledge levels were high, many providers held stigmatizing attitudes toward sexual behavior of AGYW (often recommending abstinence for unmarried women), and had concerns about behavioral disinhibition among </a:t>
            </a:r>
            <a:r>
              <a:rPr lang="en-US" sz="1200" dirty="0" err="1">
                <a:latin typeface="Arial" panose="020B0604020202020204" pitchFamily="34" charset="0"/>
              </a:rPr>
              <a:t>PrEP</a:t>
            </a:r>
            <a:r>
              <a:rPr lang="en-US" sz="1200" dirty="0">
                <a:latin typeface="Arial" panose="020B0604020202020204" pitchFamily="34" charset="0"/>
              </a:rPr>
              <a:t> users. </a:t>
            </a:r>
          </a:p>
          <a:p>
            <a:endParaRPr lang="en-US" dirty="0"/>
          </a:p>
        </p:txBody>
      </p:sp>
      <p:sp>
        <p:nvSpPr>
          <p:cNvPr id="4" name="Slide Number Placeholder 3"/>
          <p:cNvSpPr>
            <a:spLocks noGrp="1"/>
          </p:cNvSpPr>
          <p:nvPr>
            <p:ph type="sldNum" sz="quarter" idx="5"/>
          </p:nvPr>
        </p:nvSpPr>
        <p:spPr/>
        <p:txBody>
          <a:bodyPr/>
          <a:lstStyle/>
          <a:p>
            <a:fld id="{84A5F78C-8213-204B-9BD5-D9C2E50CE471}" type="slidenum">
              <a:rPr lang="en-US" smtClean="0"/>
              <a:t>2</a:t>
            </a:fld>
            <a:endParaRPr lang="en-US"/>
          </a:p>
        </p:txBody>
      </p:sp>
    </p:spTree>
    <p:extLst>
      <p:ext uri="{BB962C8B-B14F-4D97-AF65-F5344CB8AC3E}">
        <p14:creationId xmlns:p14="http://schemas.microsoft.com/office/powerpoint/2010/main" val="2870631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a:solidFill>
                  <a:schemeClr val="tx1"/>
                </a:solidFill>
                <a:effectLst/>
                <a:latin typeface="+mn-lt"/>
                <a:ea typeface="+mn-ea"/>
                <a:cs typeface="+mn-cs"/>
              </a:rPr>
              <a:t>PrEP</a:t>
            </a:r>
            <a:r>
              <a:rPr lang="en-US" sz="1200" b="0" i="0" kern="1200" dirty="0">
                <a:solidFill>
                  <a:schemeClr val="tx1"/>
                </a:solidFill>
                <a:effectLst/>
                <a:latin typeface="+mn-lt"/>
                <a:ea typeface="+mn-ea"/>
                <a:cs typeface="+mn-cs"/>
              </a:rPr>
              <a:t> participants provided written consent.</a:t>
            </a:r>
          </a:p>
          <a:p>
            <a:r>
              <a:rPr lang="en-US" sz="1200" b="0" i="0" kern="1200" dirty="0">
                <a:solidFill>
                  <a:schemeClr val="tx1"/>
                </a:solidFill>
                <a:effectLst/>
                <a:latin typeface="+mn-lt"/>
                <a:ea typeface="+mn-ea"/>
                <a:cs typeface="+mn-cs"/>
              </a:rPr>
              <a:t>Initial guidelines in study recommended taking </a:t>
            </a:r>
            <a:r>
              <a:rPr lang="en-US" sz="1200" b="0" i="0" kern="1200" dirty="0" err="1">
                <a:solidFill>
                  <a:schemeClr val="tx1"/>
                </a:solidFill>
                <a:effectLst/>
                <a:latin typeface="+mn-lt"/>
                <a:ea typeface="+mn-ea"/>
                <a:cs typeface="+mn-cs"/>
              </a:rPr>
              <a:t>PrEP</a:t>
            </a:r>
            <a:r>
              <a:rPr lang="en-US" sz="1200" b="0" i="0" kern="1200" dirty="0">
                <a:solidFill>
                  <a:schemeClr val="tx1"/>
                </a:solidFill>
                <a:effectLst/>
                <a:latin typeface="+mn-lt"/>
                <a:ea typeface="+mn-ea"/>
                <a:cs typeface="+mn-cs"/>
              </a:rPr>
              <a:t> 28 days before and 28 days after potential HIV exposure</a:t>
            </a:r>
          </a:p>
          <a:p>
            <a:endParaRPr lang="en-US" dirty="0"/>
          </a:p>
        </p:txBody>
      </p:sp>
      <p:sp>
        <p:nvSpPr>
          <p:cNvPr id="4" name="Slide Number Placeholder 3"/>
          <p:cNvSpPr>
            <a:spLocks noGrp="1"/>
          </p:cNvSpPr>
          <p:nvPr>
            <p:ph type="sldNum" sz="quarter" idx="5"/>
          </p:nvPr>
        </p:nvSpPr>
        <p:spPr/>
        <p:txBody>
          <a:bodyPr/>
          <a:lstStyle/>
          <a:p>
            <a:fld id="{84A5F78C-8213-204B-9BD5-D9C2E50CE471}" type="slidenum">
              <a:rPr lang="en-US" smtClean="0"/>
              <a:t>4</a:t>
            </a:fld>
            <a:endParaRPr lang="en-US"/>
          </a:p>
        </p:txBody>
      </p:sp>
    </p:spTree>
    <p:extLst>
      <p:ext uri="{BB962C8B-B14F-4D97-AF65-F5344CB8AC3E}">
        <p14:creationId xmlns:p14="http://schemas.microsoft.com/office/powerpoint/2010/main" val="1512361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rial" panose="020B0604020202020204" pitchFamily="34" charset="0"/>
              </a:rPr>
              <a:t>In the first several months of </a:t>
            </a:r>
            <a:r>
              <a:rPr lang="en-US" sz="1200" dirty="0" err="1">
                <a:latin typeface="Arial" panose="020B0604020202020204" pitchFamily="34" charset="0"/>
              </a:rPr>
              <a:t>PrEP</a:t>
            </a:r>
            <a:r>
              <a:rPr lang="en-US" sz="1200" dirty="0">
                <a:latin typeface="Arial" panose="020B0604020202020204" pitchFamily="34" charset="0"/>
              </a:rPr>
              <a:t> delivery, providers expressed both positive views and concerns about this new technology, including moral conflict, fears of blame from the community, and feeling responsible for seroconversions.</a:t>
            </a:r>
          </a:p>
          <a:p>
            <a:r>
              <a:rPr lang="en-US" sz="1200" dirty="0">
                <a:latin typeface="Arial" panose="020B0604020202020204" pitchFamily="34" charset="0"/>
              </a:rPr>
              <a:t>Communicating about </a:t>
            </a:r>
            <a:r>
              <a:rPr lang="en-US" sz="1200" dirty="0" err="1">
                <a:latin typeface="Arial" panose="020B0604020202020204" pitchFamily="34" charset="0"/>
              </a:rPr>
              <a:t>PrEP</a:t>
            </a:r>
            <a:r>
              <a:rPr lang="en-US" sz="1200" dirty="0">
                <a:latin typeface="Arial" panose="020B0604020202020204" pitchFamily="34" charset="0"/>
              </a:rPr>
              <a:t> (e.g. seasons of risk, duration of use) was challenging.</a:t>
            </a:r>
          </a:p>
          <a:p>
            <a:r>
              <a:rPr lang="en-US" sz="1200" dirty="0">
                <a:latin typeface="Arial" panose="020B0604020202020204" pitchFamily="34" charset="0"/>
              </a:rPr>
              <a:t>As </a:t>
            </a:r>
            <a:r>
              <a:rPr lang="en-US" sz="1200" dirty="0" err="1">
                <a:latin typeface="Arial" panose="020B0604020202020204" pitchFamily="34" charset="0"/>
              </a:rPr>
              <a:t>PrEP</a:t>
            </a:r>
            <a:r>
              <a:rPr lang="en-US" sz="1200" dirty="0">
                <a:latin typeface="Arial" panose="020B0604020202020204" pitchFamily="34" charset="0"/>
              </a:rPr>
              <a:t> is expanded in many communities, innovative strategies </a:t>
            </a:r>
            <a:r>
              <a:rPr lang="en-US" sz="1200" i="1" dirty="0">
                <a:latin typeface="Arial" panose="020B0604020202020204" pitchFamily="34" charset="0"/>
              </a:rPr>
              <a:t>beyond training on clinical knowledge </a:t>
            </a:r>
            <a:r>
              <a:rPr lang="en-US" sz="1200" dirty="0">
                <a:latin typeface="Arial" panose="020B0604020202020204" pitchFamily="34" charset="0"/>
              </a:rPr>
              <a:t>are needed to support providers as key actors in the successful delivery of </a:t>
            </a:r>
            <a:r>
              <a:rPr lang="en-US" sz="1200" dirty="0" err="1">
                <a:latin typeface="Arial" panose="020B0604020202020204" pitchFamily="34" charset="0"/>
              </a:rPr>
              <a:t>PrEP.</a:t>
            </a:r>
            <a:endParaRPr lang="en-US" sz="1200" dirty="0">
              <a:latin typeface="Arial" panose="020B0604020202020204" pitchFamily="34" charset="0"/>
            </a:endParaRPr>
          </a:p>
          <a:p>
            <a:r>
              <a:rPr lang="en-US" sz="1200" dirty="0">
                <a:latin typeface="Arial" panose="020B0604020202020204" pitchFamily="34" charset="0"/>
              </a:rPr>
              <a:t>Existing provider networks could be leveraged for support in navigating patient-provider interactions and community perceptions of </a:t>
            </a:r>
            <a:r>
              <a:rPr lang="en-US" sz="1200" dirty="0" err="1">
                <a:latin typeface="Arial" panose="020B0604020202020204" pitchFamily="34" charset="0"/>
              </a:rPr>
              <a:t>PrEP.</a:t>
            </a:r>
            <a:endParaRPr lang="en-US" sz="1200" dirty="0">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84A5F78C-8213-204B-9BD5-D9C2E50CE471}" type="slidenum">
              <a:rPr lang="en-US" smtClean="0"/>
              <a:t>5</a:t>
            </a:fld>
            <a:endParaRPr lang="en-US"/>
          </a:p>
        </p:txBody>
      </p:sp>
    </p:spTree>
    <p:extLst>
      <p:ext uri="{BB962C8B-B14F-4D97-AF65-F5344CB8AC3E}">
        <p14:creationId xmlns:p14="http://schemas.microsoft.com/office/powerpoint/2010/main" val="23618419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with log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93306"/>
            <a:ext cx="12192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750459" y="1600202"/>
            <a:ext cx="10691084" cy="4525963"/>
          </a:xfrm>
        </p:spPr>
        <p:txBody>
          <a:bodyPr vert="eaVert"/>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ctrTitle" hasCustomPrompt="1"/>
          </p:nvPr>
        </p:nvSpPr>
        <p:spPr>
          <a:xfrm>
            <a:off x="914400" y="2130427"/>
            <a:ext cx="10363200" cy="1470025"/>
          </a:xfrm>
        </p:spPr>
        <p:txBody>
          <a:bodyPr/>
          <a:lstStyle>
            <a:lvl1pPr>
              <a:defRPr b="1">
                <a:solidFill>
                  <a:srgbClr val="E8303B"/>
                </a:solidFill>
                <a:latin typeface="Franklin Gothic Book" panose="020B0503020102020204" pitchFamily="34" charset="0"/>
              </a:defRPr>
            </a:lvl1pPr>
          </a:lstStyle>
          <a:p>
            <a:r>
              <a:rPr lang="en-AU" dirty="0"/>
              <a:t>CLICK TO ENTER TITLE</a:t>
            </a:r>
            <a:endParaRPr lang="en-US" dirty="0"/>
          </a:p>
        </p:txBody>
      </p:sp>
      <p:sp>
        <p:nvSpPr>
          <p:cNvPr id="3" name="Subtitle 2"/>
          <p:cNvSpPr>
            <a:spLocks noGrp="1"/>
          </p:cNvSpPr>
          <p:nvPr>
            <p:ph type="subTitle" idx="1" hasCustomPrompt="1"/>
          </p:nvPr>
        </p:nvSpPr>
        <p:spPr>
          <a:xfrm>
            <a:off x="1828800" y="3886200"/>
            <a:ext cx="8534400" cy="1752600"/>
          </a:xfrm>
        </p:spPr>
        <p:txBody>
          <a:bodyPr>
            <a:normAutofit/>
          </a:bodyPr>
          <a:lstStyle>
            <a:lvl1pPr marL="0" indent="0" algn="ctr">
              <a:buNone/>
              <a:defRPr sz="2800">
                <a:solidFill>
                  <a:srgbClr val="383333"/>
                </a:solidFill>
                <a:latin typeface="Franklin Gothic Book" panose="020B05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enter presenter name</a:t>
            </a: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12416" y="108843"/>
            <a:ext cx="3967168" cy="1912742"/>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80" y="274639"/>
            <a:ext cx="10691040"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750480" y="1600202"/>
            <a:ext cx="10691040" cy="4525963"/>
          </a:xfrm>
        </p:spPr>
        <p:txBody>
          <a:bodyPr/>
          <a:lstStyle>
            <a:lvl1pPr>
              <a:defRPr>
                <a:solidFill>
                  <a:srgbClr val="383333"/>
                </a:solidFill>
                <a:latin typeface="Franklin Gothic Book" panose="020B0503020102020204" pitchFamily="34" charset="0"/>
              </a:defRPr>
            </a:lvl1pPr>
            <a:lvl2pPr>
              <a:defRPr>
                <a:solidFill>
                  <a:srgbClr val="383333"/>
                </a:solidFill>
                <a:latin typeface="Franklin Gothic Book" panose="020B0503020102020204" pitchFamily="34" charset="0"/>
              </a:defRPr>
            </a:lvl2pPr>
            <a:lvl3pPr>
              <a:defRPr>
                <a:solidFill>
                  <a:srgbClr val="383333"/>
                </a:solidFill>
                <a:latin typeface="Franklin Gothic Book" panose="020B0503020102020204" pitchFamily="34" charset="0"/>
              </a:defRPr>
            </a:lvl3pPr>
            <a:lvl4pPr>
              <a:defRPr>
                <a:solidFill>
                  <a:srgbClr val="383333"/>
                </a:solidFill>
                <a:latin typeface="Franklin Gothic Book" panose="020B0503020102020204" pitchFamily="34" charset="0"/>
              </a:defRPr>
            </a:lvl4pPr>
            <a:lvl5pPr>
              <a:defRPr>
                <a:solidFill>
                  <a:srgbClr val="383333"/>
                </a:solidFill>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914400" y="4406902"/>
            <a:ext cx="10363200" cy="1362075"/>
          </a:xfrm>
        </p:spPr>
        <p:txBody>
          <a:bodyPr anchor="t"/>
          <a:lstStyle>
            <a:lvl1pPr algn="l">
              <a:defRPr sz="4000" b="1" cap="all">
                <a:solidFill>
                  <a:srgbClr val="E8303B"/>
                </a:solidFill>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914400" y="2906713"/>
            <a:ext cx="10363200" cy="1500187"/>
          </a:xfrm>
        </p:spPr>
        <p:txBody>
          <a:bodyPr anchor="b"/>
          <a:lstStyle>
            <a:lvl1pPr marL="0" indent="0">
              <a:buNone/>
              <a:defRPr sz="2000">
                <a:solidFill>
                  <a:srgbClr val="383333"/>
                </a:solidFill>
                <a:latin typeface="Franklin Gothic Book" panose="020B05030201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563864" y="274639"/>
            <a:ext cx="11064273"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sz="half" idx="1"/>
          </p:nvPr>
        </p:nvSpPr>
        <p:spPr>
          <a:xfrm>
            <a:off x="563863" y="1600202"/>
            <a:ext cx="5115611" cy="4525963"/>
          </a:xfrm>
        </p:spPr>
        <p:txBody>
          <a:bodyPr/>
          <a:lstStyle>
            <a:lvl1pPr>
              <a:defRPr sz="2800">
                <a:latin typeface="Franklin Gothic Book" panose="020B0503020102020204" pitchFamily="34" charset="0"/>
              </a:defRPr>
            </a:lvl1pPr>
            <a:lvl2pPr>
              <a:defRPr sz="2400">
                <a:latin typeface="Franklin Gothic Book" panose="020B0503020102020204" pitchFamily="34" charset="0"/>
              </a:defRPr>
            </a:lvl2pPr>
            <a:lvl3pPr>
              <a:defRPr sz="2000">
                <a:latin typeface="Franklin Gothic Book" panose="020B0503020102020204" pitchFamily="34" charset="0"/>
              </a:defRPr>
            </a:lvl3pPr>
            <a:lvl4pPr>
              <a:defRPr sz="1800">
                <a:latin typeface="Franklin Gothic Book" panose="020B0503020102020204" pitchFamily="34" charset="0"/>
              </a:defRPr>
            </a:lvl4pPr>
            <a:lvl5pPr>
              <a:defRPr sz="1800">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43336" y="1600202"/>
            <a:ext cx="5384800" cy="4525963"/>
          </a:xfrm>
        </p:spPr>
        <p:txBody>
          <a:bodyPr/>
          <a:lstStyle>
            <a:lvl1pPr>
              <a:defRPr sz="2800">
                <a:solidFill>
                  <a:srgbClr val="383333"/>
                </a:solidFill>
                <a:latin typeface="Franklin Gothic Book" panose="020B0503020102020204" pitchFamily="34" charset="0"/>
              </a:defRPr>
            </a:lvl1pPr>
            <a:lvl2pPr>
              <a:defRPr sz="2400">
                <a:solidFill>
                  <a:srgbClr val="383333"/>
                </a:solidFill>
                <a:latin typeface="Franklin Gothic Book" panose="020B0503020102020204" pitchFamily="34" charset="0"/>
              </a:defRPr>
            </a:lvl2pPr>
            <a:lvl3pPr>
              <a:defRPr sz="2000">
                <a:solidFill>
                  <a:srgbClr val="383333"/>
                </a:solidFill>
                <a:latin typeface="Franklin Gothic Book" panose="020B0503020102020204" pitchFamily="34" charset="0"/>
              </a:defRPr>
            </a:lvl3pPr>
            <a:lvl4pPr>
              <a:defRPr sz="1800">
                <a:solidFill>
                  <a:srgbClr val="383333"/>
                </a:solidFill>
                <a:latin typeface="Franklin Gothic Book" panose="020B0503020102020204" pitchFamily="34" charset="0"/>
              </a:defRPr>
            </a:lvl4pPr>
            <a:lvl5pPr>
              <a:defRPr sz="1800">
                <a:solidFill>
                  <a:srgbClr val="383333"/>
                </a:solidFill>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757655" y="1535114"/>
            <a:ext cx="511772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757655" y="2174875"/>
            <a:ext cx="511772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05251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05251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97297" y="273050"/>
            <a:ext cx="3729368" cy="1162051"/>
          </a:xfrm>
        </p:spPr>
        <p:txBody>
          <a:bodyPr anchor="b"/>
          <a:lstStyle>
            <a:lvl1pPr algn="l">
              <a:defRPr sz="2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4672671" y="273053"/>
            <a:ext cx="6815667" cy="5853113"/>
          </a:xfrm>
        </p:spPr>
        <p:txBody>
          <a:bodyPr/>
          <a:lstStyle>
            <a:lvl1pPr>
              <a:defRPr sz="3200">
                <a:solidFill>
                  <a:srgbClr val="383333"/>
                </a:solidFill>
                <a:latin typeface="Franklin Gothic Book" panose="020B0503020102020204" pitchFamily="34" charset="0"/>
              </a:defRPr>
            </a:lvl1pPr>
            <a:lvl2pPr>
              <a:defRPr sz="2800">
                <a:solidFill>
                  <a:srgbClr val="383333"/>
                </a:solidFill>
                <a:latin typeface="Franklin Gothic Book" panose="020B0503020102020204" pitchFamily="34" charset="0"/>
              </a:defRPr>
            </a:lvl2pPr>
            <a:lvl3pPr>
              <a:defRPr sz="2400">
                <a:solidFill>
                  <a:srgbClr val="383333"/>
                </a:solidFill>
                <a:latin typeface="Franklin Gothic Book" panose="020B0503020102020204" pitchFamily="34" charset="0"/>
              </a:defRPr>
            </a:lvl3pPr>
            <a:lvl4pPr>
              <a:defRPr sz="2000">
                <a:solidFill>
                  <a:srgbClr val="383333"/>
                </a:solidFill>
                <a:latin typeface="Franklin Gothic Book" panose="020B0503020102020204" pitchFamily="34" charset="0"/>
              </a:defRPr>
            </a:lvl4pPr>
            <a:lvl5pPr>
              <a:defRPr sz="2000">
                <a:solidFill>
                  <a:srgbClr val="383333"/>
                </a:solidFill>
                <a:latin typeface="Franklin Gothic Book" panose="020B05030201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97297" y="1435103"/>
            <a:ext cx="3729368" cy="4691063"/>
          </a:xfrm>
        </p:spPr>
        <p:txBody>
          <a:bodyPr/>
          <a:lstStyle>
            <a:lvl1pPr marL="0" indent="0">
              <a:buNone/>
              <a:defRPr sz="1400">
                <a:solidFill>
                  <a:srgbClr val="383333"/>
                </a:solidFill>
                <a:latin typeface="Franklin Gothic Book" panose="020B05030201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2438400" y="4800601"/>
            <a:ext cx="7315200" cy="566739"/>
          </a:xfrm>
        </p:spPr>
        <p:txBody>
          <a:bodyPr anchor="b"/>
          <a:lstStyle>
            <a:lvl1pPr algn="l">
              <a:defRPr sz="2000" b="1">
                <a:solidFill>
                  <a:srgbClr val="E8303B"/>
                </a:solidFill>
                <a:latin typeface="Franklin Gothic Book" panose="020B0503020102020204" pitchFamily="34" charset="0"/>
              </a:defRPr>
            </a:lvl1pPr>
          </a:lstStyle>
          <a:p>
            <a:r>
              <a:rPr lang="en-US" dirty="0"/>
              <a:t>CLICK TO EDIT MASTER TITLE STYLE</a:t>
            </a:r>
          </a:p>
        </p:txBody>
      </p:sp>
      <p:sp>
        <p:nvSpPr>
          <p:cNvPr id="3" name="Picture Placeholder 2"/>
          <p:cNvSpPr>
            <a:spLocks noGrp="1"/>
          </p:cNvSpPr>
          <p:nvPr>
            <p:ph type="pic" idx="1"/>
          </p:nvPr>
        </p:nvSpPr>
        <p:spPr>
          <a:xfrm>
            <a:off x="2438400" y="612775"/>
            <a:ext cx="7315200" cy="4114800"/>
          </a:xfrm>
        </p:spPr>
        <p:txBody>
          <a:bodyPr/>
          <a:lstStyle>
            <a:lvl1pPr marL="0" indent="0">
              <a:buNone/>
              <a:defRPr sz="3200">
                <a:latin typeface="Franklin Gothic Book" panose="020B05030201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438400" y="5367339"/>
            <a:ext cx="7315200" cy="804863"/>
          </a:xfrm>
        </p:spPr>
        <p:txBody>
          <a:bodyPr/>
          <a:lstStyle>
            <a:lvl1pPr marL="0" indent="0">
              <a:buNone/>
              <a:defRPr sz="1400">
                <a:solidFill>
                  <a:srgbClr val="383333"/>
                </a:solidFill>
                <a:latin typeface="Franklin Gothic Book" panose="020B05030201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206DA-4705-844F-8F0B-F43945BCDB1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60" r:id="rId11"/>
  </p:sldLayoutIdLst>
  <p:txStyles>
    <p:titleStyle>
      <a:lvl1pPr algn="ctr" defTabSz="457200" rtl="0" eaLnBrk="1" latinLnBrk="0" hangingPunct="1">
        <a:spcBef>
          <a:spcPct val="0"/>
        </a:spcBef>
        <a:buNone/>
        <a:defRPr sz="4000" b="1" kern="1200">
          <a:solidFill>
            <a:srgbClr val="E8303B"/>
          </a:solidFill>
          <a:latin typeface="Franklin Gothic Book" panose="020B0503020102020204" pitchFamily="34" charset="0"/>
          <a:ea typeface="+mj-ea"/>
          <a:cs typeface="Arial" pitchFamily="34" charset="0"/>
        </a:defRPr>
      </a:lvl1pPr>
    </p:titleStyle>
    <p:bodyStyle>
      <a:lvl1pPr marL="342900" indent="-342900" algn="l" defTabSz="457200" rtl="0" eaLnBrk="1" latinLnBrk="0" hangingPunct="1">
        <a:spcBef>
          <a:spcPct val="20000"/>
        </a:spcBef>
        <a:buFont typeface="Arial"/>
        <a:buChar char="•"/>
        <a:defRPr sz="3200" kern="1200">
          <a:solidFill>
            <a:srgbClr val="383333"/>
          </a:solidFill>
          <a:latin typeface="Franklin Gothic Book" panose="020B0503020102020204"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rgbClr val="383333"/>
          </a:solidFill>
          <a:latin typeface="Franklin Gothic Book" panose="020B0503020102020204"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rgbClr val="383333"/>
          </a:solidFill>
          <a:latin typeface="Franklin Gothic Book" panose="020B0503020102020204"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25619"/>
            <a:ext cx="10363200" cy="1699707"/>
          </a:xfrm>
        </p:spPr>
        <p:txBody>
          <a:bodyPr>
            <a:normAutofit/>
          </a:bodyPr>
          <a:lstStyle/>
          <a:p>
            <a:pPr defTabSz="888990" eaLnBrk="0" fontAlgn="base" hangingPunct="0">
              <a:spcAft>
                <a:spcPct val="0"/>
              </a:spcAft>
            </a:pPr>
            <a:r>
              <a:rPr lang="en-US" sz="3000" dirty="0">
                <a:solidFill>
                  <a:srgbClr val="C00000"/>
                </a:solidFill>
                <a:latin typeface="Arial" panose="020B0604020202020204" pitchFamily="34" charset="0"/>
              </a:rPr>
              <a:t>Providers' attitudes towards and experiences with oral HIV pre-exposure prophylaxis (</a:t>
            </a:r>
            <a:r>
              <a:rPr lang="en-US" sz="3000" dirty="0" err="1">
                <a:solidFill>
                  <a:srgbClr val="C00000"/>
                </a:solidFill>
                <a:latin typeface="Arial" panose="020B0604020202020204" pitchFamily="34" charset="0"/>
              </a:rPr>
              <a:t>PrEP</a:t>
            </a:r>
            <a:r>
              <a:rPr lang="en-US" sz="3000" dirty="0">
                <a:solidFill>
                  <a:srgbClr val="C00000"/>
                </a:solidFill>
                <a:latin typeface="Arial" panose="020B0604020202020204" pitchFamily="34" charset="0"/>
              </a:rPr>
              <a:t>) implementation in the SEARCH trial in Kenya and Uganda</a:t>
            </a:r>
            <a:endParaRPr lang="en-US" altLang="en-US" sz="3000" dirty="0">
              <a:solidFill>
                <a:srgbClr val="C00000"/>
              </a:solidFill>
              <a:latin typeface="Arial" panose="020B0604020202020204" pitchFamily="34" charset="0"/>
            </a:endParaRPr>
          </a:p>
        </p:txBody>
      </p:sp>
      <p:sp>
        <p:nvSpPr>
          <p:cNvPr id="4" name="TextBox 3">
            <a:extLst>
              <a:ext uri="{FF2B5EF4-FFF2-40B4-BE49-F238E27FC236}">
                <a16:creationId xmlns:a16="http://schemas.microsoft.com/office/drawing/2014/main" id="{6B629A74-EF4C-774F-BE00-B7CE1DEBC022}"/>
              </a:ext>
            </a:extLst>
          </p:cNvPr>
          <p:cNvSpPr txBox="1"/>
          <p:nvPr/>
        </p:nvSpPr>
        <p:spPr>
          <a:xfrm>
            <a:off x="8186569" y="387275"/>
            <a:ext cx="3208442" cy="369332"/>
          </a:xfrm>
          <a:prstGeom prst="rect">
            <a:avLst/>
          </a:prstGeom>
          <a:noFill/>
        </p:spPr>
        <p:txBody>
          <a:bodyPr wrap="none" rtlCol="0">
            <a:spAutoFit/>
          </a:bodyPr>
          <a:lstStyle/>
          <a:p>
            <a:r>
              <a:rPr lang="en-US" dirty="0"/>
              <a:t>No conflict of interest to declare</a:t>
            </a:r>
          </a:p>
        </p:txBody>
      </p:sp>
      <p:pic>
        <p:nvPicPr>
          <p:cNvPr id="5" name="Picture 2" descr="cid:image013.png@01D152AE.29B61140">
            <a:extLst>
              <a:ext uri="{FF2B5EF4-FFF2-40B4-BE49-F238E27FC236}">
                <a16:creationId xmlns:a16="http://schemas.microsoft.com/office/drawing/2014/main" id="{649095A5-C006-7448-97E0-F3D5986184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627" y="575769"/>
            <a:ext cx="1989398" cy="1123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a:extLst>
              <a:ext uri="{FF2B5EF4-FFF2-40B4-BE49-F238E27FC236}">
                <a16:creationId xmlns:a16="http://schemas.microsoft.com/office/drawing/2014/main" id="{19EF8E8A-4894-A541-BB17-8CC8BF617E8D}"/>
              </a:ext>
            </a:extLst>
          </p:cNvPr>
          <p:cNvSpPr txBox="1">
            <a:spLocks noChangeArrowheads="1"/>
          </p:cNvSpPr>
          <p:nvPr/>
        </p:nvSpPr>
        <p:spPr bwMode="auto">
          <a:xfrm>
            <a:off x="455346" y="3711392"/>
            <a:ext cx="11281307" cy="2415039"/>
          </a:xfrm>
          <a:prstGeom prst="rect">
            <a:avLst/>
          </a:prstGeom>
          <a:solidFill>
            <a:schemeClr val="bg1"/>
          </a:solidFill>
          <a:ln>
            <a:noFill/>
          </a:ln>
          <a:effectLst/>
          <a:extLst/>
        </p:spPr>
        <p:txBody>
          <a:bodyPr vert="horz" wrap="square" lIns="35560" tIns="35560" rIns="35560" bIns="35560" numCol="1" anchor="t" anchorCtr="0" compatLnSpc="1">
            <a:prstTxWarp prst="textNoShape">
              <a:avLst/>
            </a:prstTxWarp>
          </a:bodyPr>
          <a:lstStyle/>
          <a:p>
            <a:pPr algn="ctr" defTabSz="888990" eaLnBrk="0" fontAlgn="base" hangingPunct="0">
              <a:spcBef>
                <a:spcPct val="0"/>
              </a:spcBef>
              <a:spcAft>
                <a:spcPct val="0"/>
              </a:spcAft>
            </a:pPr>
            <a:r>
              <a:rPr lang="en-US" sz="1600" dirty="0">
                <a:solidFill>
                  <a:srgbClr val="C00000"/>
                </a:solidFill>
                <a:latin typeface="Arial" panose="020B0604020202020204" pitchFamily="34" charset="0"/>
              </a:rPr>
              <a:t>C.S. Camlin</a:t>
            </a:r>
            <a:r>
              <a:rPr lang="en-US" sz="1600" baseline="30000" dirty="0">
                <a:solidFill>
                  <a:srgbClr val="C00000"/>
                </a:solidFill>
                <a:latin typeface="Arial" panose="020B0604020202020204" pitchFamily="34" charset="0"/>
              </a:rPr>
              <a:t>1,7</a:t>
            </a:r>
            <a:r>
              <a:rPr lang="en-US" sz="1600" dirty="0">
                <a:solidFill>
                  <a:srgbClr val="C00000"/>
                </a:solidFill>
                <a:latin typeface="Arial" panose="020B0604020202020204" pitchFamily="34" charset="0"/>
              </a:rPr>
              <a:t>, M. Getahun</a:t>
            </a:r>
            <a:r>
              <a:rPr lang="en-US" sz="1600" baseline="30000" dirty="0">
                <a:solidFill>
                  <a:srgbClr val="C00000"/>
                </a:solidFill>
                <a:latin typeface="Arial" panose="020B0604020202020204" pitchFamily="34" charset="0"/>
              </a:rPr>
              <a:t>1</a:t>
            </a:r>
            <a:r>
              <a:rPr lang="en-US" sz="1600" dirty="0">
                <a:solidFill>
                  <a:srgbClr val="C00000"/>
                </a:solidFill>
                <a:latin typeface="Arial" panose="020B0604020202020204" pitchFamily="34" charset="0"/>
              </a:rPr>
              <a:t>, C.A. Koss</a:t>
            </a:r>
            <a:r>
              <a:rPr lang="en-US" sz="1600" baseline="30000" dirty="0">
                <a:solidFill>
                  <a:srgbClr val="C00000"/>
                </a:solidFill>
                <a:latin typeface="Arial" panose="020B0604020202020204" pitchFamily="34" charset="0"/>
              </a:rPr>
              <a:t>2</a:t>
            </a:r>
            <a:r>
              <a:rPr lang="en-US" sz="1600" dirty="0">
                <a:solidFill>
                  <a:srgbClr val="C00000"/>
                </a:solidFill>
                <a:latin typeface="Arial" panose="020B0604020202020204" pitchFamily="34" charset="0"/>
              </a:rPr>
              <a:t>, J. Ayieko</a:t>
            </a:r>
            <a:r>
              <a:rPr lang="en-US" sz="1600" baseline="30000" dirty="0">
                <a:solidFill>
                  <a:srgbClr val="C00000"/>
                </a:solidFill>
                <a:latin typeface="Arial" panose="020B0604020202020204" pitchFamily="34" charset="0"/>
              </a:rPr>
              <a:t>3</a:t>
            </a:r>
            <a:r>
              <a:rPr lang="en-US" sz="1600" dirty="0">
                <a:solidFill>
                  <a:srgbClr val="C00000"/>
                </a:solidFill>
                <a:latin typeface="Arial" panose="020B0604020202020204" pitchFamily="34" charset="0"/>
              </a:rPr>
              <a:t>, M. Atukunda</a:t>
            </a:r>
            <a:r>
              <a:rPr lang="en-US" sz="1600" baseline="30000" dirty="0">
                <a:solidFill>
                  <a:srgbClr val="C00000"/>
                </a:solidFill>
                <a:latin typeface="Arial" panose="020B0604020202020204" pitchFamily="34" charset="0"/>
              </a:rPr>
              <a:t>4</a:t>
            </a:r>
            <a:r>
              <a:rPr lang="en-US" sz="1600" dirty="0">
                <a:solidFill>
                  <a:srgbClr val="C00000"/>
                </a:solidFill>
                <a:latin typeface="Arial" panose="020B0604020202020204" pitchFamily="34" charset="0"/>
              </a:rPr>
              <a:t>, A. Owaraganise</a:t>
            </a:r>
            <a:r>
              <a:rPr lang="en-US" sz="1600" baseline="30000" dirty="0">
                <a:solidFill>
                  <a:srgbClr val="C00000"/>
                </a:solidFill>
                <a:latin typeface="Arial" panose="020B0604020202020204" pitchFamily="34" charset="0"/>
              </a:rPr>
              <a:t>4</a:t>
            </a:r>
            <a:r>
              <a:rPr lang="en-US" sz="1600" dirty="0">
                <a:solidFill>
                  <a:srgbClr val="C00000"/>
                </a:solidFill>
                <a:latin typeface="Arial" panose="020B0604020202020204" pitchFamily="34" charset="0"/>
              </a:rPr>
              <a:t>, F. Mwangwa</a:t>
            </a:r>
            <a:r>
              <a:rPr lang="en-US" sz="1600" baseline="30000" dirty="0">
                <a:solidFill>
                  <a:srgbClr val="C00000"/>
                </a:solidFill>
                <a:latin typeface="Arial" panose="020B0604020202020204" pitchFamily="34" charset="0"/>
              </a:rPr>
              <a:t>4</a:t>
            </a:r>
            <a:r>
              <a:rPr lang="en-US" sz="1600" dirty="0">
                <a:solidFill>
                  <a:srgbClr val="C00000"/>
                </a:solidFill>
                <a:latin typeface="Arial" panose="020B0604020202020204" pitchFamily="34" charset="0"/>
              </a:rPr>
              <a:t>, L. Owino</a:t>
            </a:r>
            <a:r>
              <a:rPr lang="en-US" sz="1600" baseline="30000" dirty="0">
                <a:solidFill>
                  <a:srgbClr val="C00000"/>
                </a:solidFill>
                <a:latin typeface="Arial" panose="020B0604020202020204" pitchFamily="34" charset="0"/>
              </a:rPr>
              <a:t>3</a:t>
            </a:r>
            <a:r>
              <a:rPr lang="en-US" sz="1600" dirty="0">
                <a:solidFill>
                  <a:srgbClr val="C00000"/>
                </a:solidFill>
                <a:latin typeface="Arial" panose="020B0604020202020204" pitchFamily="34" charset="0"/>
              </a:rPr>
              <a:t>, H. Itiakorit</a:t>
            </a:r>
            <a:r>
              <a:rPr lang="en-US" sz="1600" baseline="30000" dirty="0">
                <a:solidFill>
                  <a:srgbClr val="C00000"/>
                </a:solidFill>
                <a:latin typeface="Arial" panose="020B0604020202020204" pitchFamily="34" charset="0"/>
              </a:rPr>
              <a:t>4</a:t>
            </a:r>
            <a:r>
              <a:rPr lang="en-US" sz="1600" dirty="0">
                <a:solidFill>
                  <a:srgbClr val="C00000"/>
                </a:solidFill>
                <a:latin typeface="Arial" panose="020B0604020202020204" pitchFamily="34" charset="0"/>
              </a:rPr>
              <a:t>, C. Akatukwasa</a:t>
            </a:r>
            <a:r>
              <a:rPr lang="en-US" sz="1600" baseline="30000" dirty="0">
                <a:solidFill>
                  <a:srgbClr val="C00000"/>
                </a:solidFill>
                <a:latin typeface="Arial" panose="020B0604020202020204" pitchFamily="34" charset="0"/>
              </a:rPr>
              <a:t>4</a:t>
            </a:r>
            <a:r>
              <a:rPr lang="en-US" sz="1600" dirty="0">
                <a:solidFill>
                  <a:srgbClr val="C00000"/>
                </a:solidFill>
                <a:latin typeface="Arial" panose="020B0604020202020204" pitchFamily="34" charset="0"/>
              </a:rPr>
              <a:t>, I. Maeri</a:t>
            </a:r>
            <a:r>
              <a:rPr lang="en-US" sz="1600" baseline="30000" dirty="0">
                <a:solidFill>
                  <a:srgbClr val="C00000"/>
                </a:solidFill>
                <a:latin typeface="Arial" panose="020B0604020202020204" pitchFamily="34" charset="0"/>
              </a:rPr>
              <a:t>3</a:t>
            </a:r>
            <a:r>
              <a:rPr lang="en-US" sz="1600" dirty="0">
                <a:solidFill>
                  <a:srgbClr val="C00000"/>
                </a:solidFill>
                <a:latin typeface="Arial" panose="020B0604020202020204" pitchFamily="34" charset="0"/>
              </a:rPr>
              <a:t>, A. Onyango</a:t>
            </a:r>
            <a:r>
              <a:rPr lang="en-US" sz="1600" baseline="30000" dirty="0">
                <a:solidFill>
                  <a:srgbClr val="C00000"/>
                </a:solidFill>
                <a:latin typeface="Arial" panose="020B0604020202020204" pitchFamily="34" charset="0"/>
              </a:rPr>
              <a:t>3</a:t>
            </a:r>
            <a:r>
              <a:rPr lang="en-US" sz="1600" dirty="0">
                <a:solidFill>
                  <a:srgbClr val="C00000"/>
                </a:solidFill>
                <a:latin typeface="Arial" panose="020B0604020202020204" pitchFamily="34" charset="0"/>
              </a:rPr>
              <a:t>, R. Bakanoma</a:t>
            </a:r>
            <a:r>
              <a:rPr lang="en-US" sz="1600" baseline="30000" dirty="0">
                <a:solidFill>
                  <a:srgbClr val="C00000"/>
                </a:solidFill>
                <a:latin typeface="Arial" panose="020B0604020202020204" pitchFamily="34" charset="0"/>
              </a:rPr>
              <a:t>4</a:t>
            </a:r>
            <a:r>
              <a:rPr lang="en-US" sz="1600" dirty="0">
                <a:solidFill>
                  <a:srgbClr val="C00000"/>
                </a:solidFill>
                <a:latin typeface="Arial" panose="020B0604020202020204" pitchFamily="34" charset="0"/>
              </a:rPr>
              <a:t>, F. Atwine</a:t>
            </a:r>
            <a:r>
              <a:rPr lang="en-US" sz="1600" baseline="30000" dirty="0">
                <a:solidFill>
                  <a:srgbClr val="C00000"/>
                </a:solidFill>
                <a:latin typeface="Arial" panose="020B0604020202020204" pitchFamily="34" charset="0"/>
              </a:rPr>
              <a:t>4</a:t>
            </a:r>
            <a:r>
              <a:rPr lang="en-US" sz="1600" dirty="0">
                <a:solidFill>
                  <a:srgbClr val="C00000"/>
                </a:solidFill>
                <a:latin typeface="Arial" panose="020B0604020202020204" pitchFamily="34" charset="0"/>
              </a:rPr>
              <a:t>, D. Kwarisiima</a:t>
            </a:r>
            <a:r>
              <a:rPr lang="en-US" sz="1600" baseline="30000" dirty="0">
                <a:solidFill>
                  <a:srgbClr val="C00000"/>
                </a:solidFill>
                <a:latin typeface="Arial" panose="020B0604020202020204" pitchFamily="34" charset="0"/>
              </a:rPr>
              <a:t>4</a:t>
            </a:r>
            <a:r>
              <a:rPr lang="en-US" sz="1600" dirty="0">
                <a:solidFill>
                  <a:srgbClr val="C00000"/>
                </a:solidFill>
                <a:latin typeface="Arial" panose="020B0604020202020204" pitchFamily="34" charset="0"/>
              </a:rPr>
              <a:t>, N. Sang</a:t>
            </a:r>
            <a:r>
              <a:rPr lang="en-US" sz="1600" baseline="30000" dirty="0">
                <a:solidFill>
                  <a:srgbClr val="C00000"/>
                </a:solidFill>
                <a:latin typeface="Arial" panose="020B0604020202020204" pitchFamily="34" charset="0"/>
              </a:rPr>
              <a:t>3</a:t>
            </a:r>
            <a:r>
              <a:rPr lang="en-US" sz="1600" dirty="0">
                <a:solidFill>
                  <a:srgbClr val="C00000"/>
                </a:solidFill>
                <a:latin typeface="Arial" panose="020B0604020202020204" pitchFamily="34" charset="0"/>
              </a:rPr>
              <a:t>, J. Kabami</a:t>
            </a:r>
            <a:r>
              <a:rPr lang="en-US" sz="1600" baseline="30000" dirty="0">
                <a:solidFill>
                  <a:srgbClr val="C00000"/>
                </a:solidFill>
                <a:latin typeface="Arial" panose="020B0604020202020204" pitchFamily="34" charset="0"/>
              </a:rPr>
              <a:t>4</a:t>
            </a:r>
            <a:r>
              <a:rPr lang="en-US" sz="1600" dirty="0">
                <a:solidFill>
                  <a:srgbClr val="C00000"/>
                </a:solidFill>
                <a:latin typeface="Arial" panose="020B0604020202020204" pitchFamily="34" charset="0"/>
              </a:rPr>
              <a:t>, G. Chamie</a:t>
            </a:r>
            <a:r>
              <a:rPr lang="en-US" sz="1600" baseline="30000" dirty="0">
                <a:solidFill>
                  <a:srgbClr val="C00000"/>
                </a:solidFill>
                <a:latin typeface="Arial" panose="020B0604020202020204" pitchFamily="34" charset="0"/>
              </a:rPr>
              <a:t>2</a:t>
            </a:r>
            <a:r>
              <a:rPr lang="en-US" sz="1600" dirty="0">
                <a:solidFill>
                  <a:srgbClr val="C00000"/>
                </a:solidFill>
                <a:latin typeface="Arial" panose="020B0604020202020204" pitchFamily="34" charset="0"/>
              </a:rPr>
              <a:t>, M. Petersen</a:t>
            </a:r>
            <a:r>
              <a:rPr lang="en-US" sz="1600" baseline="30000" dirty="0">
                <a:solidFill>
                  <a:srgbClr val="C00000"/>
                </a:solidFill>
                <a:latin typeface="Arial" panose="020B0604020202020204" pitchFamily="34" charset="0"/>
              </a:rPr>
              <a:t>5</a:t>
            </a:r>
            <a:r>
              <a:rPr lang="en-US" sz="1600" dirty="0">
                <a:solidFill>
                  <a:srgbClr val="C00000"/>
                </a:solidFill>
                <a:latin typeface="Arial" panose="020B0604020202020204" pitchFamily="34" charset="0"/>
              </a:rPr>
              <a:t>, C.R. Cohen</a:t>
            </a:r>
            <a:r>
              <a:rPr lang="en-US" sz="1600" baseline="30000" dirty="0">
                <a:solidFill>
                  <a:srgbClr val="C00000"/>
                </a:solidFill>
                <a:latin typeface="Arial" panose="020B0604020202020204" pitchFamily="34" charset="0"/>
              </a:rPr>
              <a:t>1</a:t>
            </a:r>
            <a:r>
              <a:rPr lang="en-US" sz="1600" dirty="0">
                <a:solidFill>
                  <a:srgbClr val="C00000"/>
                </a:solidFill>
                <a:latin typeface="Arial" panose="020B0604020202020204" pitchFamily="34" charset="0"/>
              </a:rPr>
              <a:t>, T.D. Clark</a:t>
            </a:r>
            <a:r>
              <a:rPr lang="en-US" sz="1600" baseline="30000" dirty="0">
                <a:solidFill>
                  <a:srgbClr val="C00000"/>
                </a:solidFill>
                <a:latin typeface="Arial" panose="020B0604020202020204" pitchFamily="34" charset="0"/>
              </a:rPr>
              <a:t>2</a:t>
            </a:r>
            <a:r>
              <a:rPr lang="en-US" sz="1600" dirty="0">
                <a:solidFill>
                  <a:srgbClr val="C00000"/>
                </a:solidFill>
                <a:latin typeface="Arial" panose="020B0604020202020204" pitchFamily="34" charset="0"/>
              </a:rPr>
              <a:t>, E.A. Bukusi</a:t>
            </a:r>
            <a:r>
              <a:rPr lang="en-US" sz="1600" baseline="30000" dirty="0">
                <a:solidFill>
                  <a:srgbClr val="C00000"/>
                </a:solidFill>
                <a:latin typeface="Arial" panose="020B0604020202020204" pitchFamily="34" charset="0"/>
              </a:rPr>
              <a:t>3</a:t>
            </a:r>
            <a:r>
              <a:rPr lang="en-US" sz="1600" dirty="0">
                <a:solidFill>
                  <a:srgbClr val="C00000"/>
                </a:solidFill>
                <a:latin typeface="Arial" panose="020B0604020202020204" pitchFamily="34" charset="0"/>
              </a:rPr>
              <a:t>, M.R. Kamya</a:t>
            </a:r>
            <a:r>
              <a:rPr lang="en-US" sz="1600" baseline="30000" dirty="0">
                <a:solidFill>
                  <a:srgbClr val="C00000"/>
                </a:solidFill>
                <a:latin typeface="Arial" panose="020B0604020202020204" pitchFamily="34" charset="0"/>
              </a:rPr>
              <a:t>4,6</a:t>
            </a:r>
            <a:r>
              <a:rPr lang="en-US" sz="1600" dirty="0">
                <a:solidFill>
                  <a:srgbClr val="C00000"/>
                </a:solidFill>
                <a:latin typeface="Arial" panose="020B0604020202020204" pitchFamily="34" charset="0"/>
              </a:rPr>
              <a:t>, D. Havlir</a:t>
            </a:r>
            <a:r>
              <a:rPr lang="en-US" sz="1600" baseline="30000" dirty="0">
                <a:solidFill>
                  <a:srgbClr val="C00000"/>
                </a:solidFill>
                <a:latin typeface="Arial" panose="020B0604020202020204" pitchFamily="34" charset="0"/>
              </a:rPr>
              <a:t>2</a:t>
            </a:r>
            <a:r>
              <a:rPr lang="en-US" sz="1600" dirty="0">
                <a:solidFill>
                  <a:srgbClr val="C00000"/>
                </a:solidFill>
                <a:latin typeface="Arial" panose="020B0604020202020204" pitchFamily="34" charset="0"/>
              </a:rPr>
              <a:t>, E.D. Charlebois</a:t>
            </a:r>
            <a:r>
              <a:rPr lang="en-US" sz="1600" baseline="30000" dirty="0">
                <a:solidFill>
                  <a:srgbClr val="C00000"/>
                </a:solidFill>
                <a:latin typeface="Arial" panose="020B0604020202020204" pitchFamily="34" charset="0"/>
              </a:rPr>
              <a:t>7</a:t>
            </a:r>
            <a:endParaRPr lang="en-US" altLang="en-US" sz="1600" dirty="0">
              <a:solidFill>
                <a:srgbClr val="C00000"/>
              </a:solidFill>
              <a:latin typeface="Arial" panose="020B0604020202020204" pitchFamily="34" charset="0"/>
            </a:endParaRPr>
          </a:p>
          <a:p>
            <a:pPr algn="ctr" defTabSz="888990" eaLnBrk="0" fontAlgn="base" hangingPunct="0">
              <a:spcBef>
                <a:spcPct val="0"/>
              </a:spcBef>
              <a:spcAft>
                <a:spcPct val="0"/>
              </a:spcAft>
            </a:pPr>
            <a:endParaRPr lang="en-US" sz="1200" i="1" dirty="0">
              <a:latin typeface="Arial" panose="020B0604020202020204" pitchFamily="34" charset="0"/>
            </a:endParaRPr>
          </a:p>
          <a:p>
            <a:pPr algn="ctr" defTabSz="888990" eaLnBrk="0" fontAlgn="base" hangingPunct="0">
              <a:spcBef>
                <a:spcPct val="0"/>
              </a:spcBef>
              <a:spcAft>
                <a:spcPct val="0"/>
              </a:spcAft>
            </a:pPr>
            <a:r>
              <a:rPr lang="en-US" sz="1200" baseline="30000" dirty="0">
                <a:latin typeface="Arial" panose="020B0604020202020204" pitchFamily="34" charset="0"/>
              </a:rPr>
              <a:t>1</a:t>
            </a:r>
            <a:r>
              <a:rPr lang="en-US" sz="1200" dirty="0">
                <a:latin typeface="Arial" panose="020B0604020202020204" pitchFamily="34" charset="0"/>
              </a:rPr>
              <a:t> University of California San Francisco (UCSF), Dept. of Obstetrics, Gynecology &amp; Reproductive Sciences, U.S.</a:t>
            </a:r>
            <a:r>
              <a:rPr lang="en-US" sz="1200" baseline="30000" dirty="0">
                <a:latin typeface="Arial" panose="020B0604020202020204" pitchFamily="34" charset="0"/>
              </a:rPr>
              <a:t> 2 </a:t>
            </a:r>
            <a:r>
              <a:rPr lang="en-US" sz="1200" dirty="0">
                <a:latin typeface="Arial" panose="020B0604020202020204" pitchFamily="34" charset="0"/>
              </a:rPr>
              <a:t>UCSF Dept. of Medicine, Division of HIV, Infectious Diseases &amp; Global Medicine, </a:t>
            </a:r>
            <a:r>
              <a:rPr lang="en-US" sz="1200" baseline="30000" dirty="0">
                <a:latin typeface="Arial" panose="020B0604020202020204" pitchFamily="34" charset="0"/>
              </a:rPr>
              <a:t>3 </a:t>
            </a:r>
            <a:r>
              <a:rPr lang="en-US" sz="1200" dirty="0">
                <a:latin typeface="Arial" panose="020B0604020202020204" pitchFamily="34" charset="0"/>
              </a:rPr>
              <a:t>Kenya Medical Research Institute, Kenya, </a:t>
            </a:r>
            <a:r>
              <a:rPr lang="en-US" sz="1200" baseline="30000" dirty="0">
                <a:latin typeface="Arial" panose="020B0604020202020204" pitchFamily="34" charset="0"/>
              </a:rPr>
              <a:t>4 </a:t>
            </a:r>
            <a:r>
              <a:rPr lang="en-US" sz="1200" dirty="0">
                <a:latin typeface="Arial" panose="020B0604020202020204" pitchFamily="34" charset="0"/>
              </a:rPr>
              <a:t>Infectious Diseases Research Collaboration, Uganda, </a:t>
            </a:r>
            <a:r>
              <a:rPr lang="en-US" sz="1200" baseline="30000" dirty="0">
                <a:latin typeface="Arial" panose="020B0604020202020204" pitchFamily="34" charset="0"/>
              </a:rPr>
              <a:t>5 </a:t>
            </a:r>
            <a:r>
              <a:rPr lang="en-US" sz="1200" dirty="0">
                <a:latin typeface="Arial" panose="020B0604020202020204" pitchFamily="34" charset="0"/>
              </a:rPr>
              <a:t>University of California, Berkeley, Divisions of Biostatistics &amp; Epidemiology, </a:t>
            </a:r>
            <a:r>
              <a:rPr lang="en-US" sz="1200" baseline="30000" dirty="0">
                <a:latin typeface="Arial" panose="020B0604020202020204" pitchFamily="34" charset="0"/>
              </a:rPr>
              <a:t>6 </a:t>
            </a:r>
            <a:r>
              <a:rPr lang="en-US" sz="1200" dirty="0">
                <a:latin typeface="Arial" panose="020B0604020202020204" pitchFamily="34" charset="0"/>
              </a:rPr>
              <a:t>Makerere University College of Health Sciences, Uganda, </a:t>
            </a:r>
            <a:r>
              <a:rPr lang="en-US" sz="1200" baseline="30000" dirty="0">
                <a:latin typeface="Arial" panose="020B0604020202020204" pitchFamily="34" charset="0"/>
              </a:rPr>
              <a:t>7 </a:t>
            </a:r>
            <a:r>
              <a:rPr lang="en-US" sz="1200" dirty="0">
                <a:latin typeface="Arial" panose="020B0604020202020204" pitchFamily="34" charset="0"/>
              </a:rPr>
              <a:t>UCSF, Dept. of Medicine, Center for AIDS Prevention Studies</a:t>
            </a:r>
            <a:endParaRPr lang="en-US" altLang="en-US" sz="1200" dirty="0">
              <a:latin typeface="Arial" panose="020B0604020202020204" pitchFamily="34" charset="0"/>
            </a:endParaRPr>
          </a:p>
          <a:p>
            <a:pPr algn="ctr" defTabSz="888990" eaLnBrk="0" fontAlgn="base" hangingPunct="0">
              <a:spcBef>
                <a:spcPct val="0"/>
              </a:spcBef>
              <a:spcAft>
                <a:spcPct val="0"/>
              </a:spcAft>
            </a:pPr>
            <a:endParaRPr lang="en-US" altLang="en-US" sz="1200" dirty="0">
              <a:latin typeface="Arial" panose="020B0604020202020204" pitchFamily="34" charset="0"/>
              <a:cs typeface="Arial" panose="020B0604020202020204" pitchFamily="34" charset="0"/>
            </a:endParaRPr>
          </a:p>
          <a:p>
            <a:pPr algn="ctr" defTabSz="888990" eaLnBrk="0" fontAlgn="base" hangingPunct="0">
              <a:spcBef>
                <a:spcPct val="0"/>
              </a:spcBef>
              <a:spcAft>
                <a:spcPct val="0"/>
              </a:spcAft>
            </a:pPr>
            <a:r>
              <a:rPr lang="en-US" altLang="en-US" sz="1200" dirty="0">
                <a:latin typeface="Arial" panose="020B0604020202020204" pitchFamily="34" charset="0"/>
                <a:cs typeface="Arial" panose="020B0604020202020204" pitchFamily="34" charset="0"/>
              </a:rPr>
              <a:t>This research was supported by Division of AIDS, NIAID of the National Institutes of Health and in part by the President’s Emergency Plan for AIDS Relief (PEPFAR) and Gilead Sciences. The content is solely the responsibility of the authors and does not necessarily represent the official views of the NIH, PEPFAR, or Gilead. The SEARCH project gratefully acknowledges the Ministries of Health of Uganda and Kenya, our research team, collaborators and advisory boards, and especially all communities and participants involved.  </a:t>
            </a:r>
          </a:p>
          <a:p>
            <a:pPr algn="ctr" defTabSz="888990" eaLnBrk="0" fontAlgn="base" hangingPunct="0">
              <a:spcBef>
                <a:spcPct val="0"/>
              </a:spcBef>
              <a:spcAft>
                <a:spcPct val="0"/>
              </a:spcAft>
            </a:pPr>
            <a:endParaRPr lang="en-US" altLang="en-US" sz="1400" dirty="0">
              <a:latin typeface="Arial" panose="020B0604020202020204" pitchFamily="34" charset="0"/>
            </a:endParaRPr>
          </a:p>
        </p:txBody>
      </p:sp>
      <p:pic>
        <p:nvPicPr>
          <p:cNvPr id="9" name="Picture 2" descr="12307a_UCSF_wtext">
            <a:extLst>
              <a:ext uri="{FF2B5EF4-FFF2-40B4-BE49-F238E27FC236}">
                <a16:creationId xmlns:a16="http://schemas.microsoft.com/office/drawing/2014/main" id="{D56B8555-5AC8-844E-ADA5-06734432E8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469" y="47480730"/>
            <a:ext cx="2459837" cy="130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5225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6553" y="113021"/>
            <a:ext cx="3729368" cy="575089"/>
          </a:xfrm>
        </p:spPr>
        <p:txBody>
          <a:bodyPr>
            <a:normAutofit/>
          </a:bodyPr>
          <a:lstStyle/>
          <a:p>
            <a:r>
              <a:rPr lang="en-GB" sz="2400" dirty="0"/>
              <a:t>Background</a:t>
            </a:r>
          </a:p>
        </p:txBody>
      </p:sp>
      <p:sp>
        <p:nvSpPr>
          <p:cNvPr id="6" name="Text Placeholder 5"/>
          <p:cNvSpPr>
            <a:spLocks noGrp="1"/>
          </p:cNvSpPr>
          <p:nvPr>
            <p:ph type="body" sz="half" idx="2"/>
          </p:nvPr>
        </p:nvSpPr>
        <p:spPr>
          <a:xfrm>
            <a:off x="279853" y="713728"/>
            <a:ext cx="6988300" cy="1908313"/>
          </a:xfrm>
        </p:spPr>
        <p:txBody>
          <a:bodyPr anchor="ctr">
            <a:noAutofit/>
          </a:bodyPr>
          <a:lstStyle/>
          <a:p>
            <a:pPr marL="457200" indent="-457200">
              <a:buFont typeface="Wingdings" pitchFamily="2" charset="2"/>
              <a:buChar char="v"/>
            </a:pPr>
            <a:r>
              <a:rPr lang="en-US" sz="1800" dirty="0" err="1">
                <a:latin typeface="Arial" panose="020B0604020202020204" pitchFamily="34" charset="0"/>
              </a:rPr>
              <a:t>PrEP</a:t>
            </a:r>
            <a:r>
              <a:rPr lang="en-US" sz="1800" dirty="0">
                <a:latin typeface="Arial" panose="020B0604020202020204" pitchFamily="34" charset="0"/>
              </a:rPr>
              <a:t> rollout rapidly expanding across southern and eastern Africa. Uptake is suboptimal. Many initiators discontinue use shortly after starting.</a:t>
            </a:r>
          </a:p>
          <a:p>
            <a:pPr marL="457200" indent="-457200">
              <a:buFont typeface="Wingdings" pitchFamily="2" charset="2"/>
              <a:buChar char="v"/>
            </a:pPr>
            <a:r>
              <a:rPr lang="en-US" sz="1800" dirty="0">
                <a:latin typeface="Arial" panose="020B0604020202020204" pitchFamily="34" charset="0"/>
              </a:rPr>
              <a:t>Little is known about providers’ attitudes toward </a:t>
            </a:r>
            <a:r>
              <a:rPr lang="en-US" sz="1800" dirty="0" err="1">
                <a:latin typeface="Arial" panose="020B0604020202020204" pitchFamily="34" charset="0"/>
              </a:rPr>
              <a:t>PrEP</a:t>
            </a:r>
            <a:r>
              <a:rPr lang="en-US" sz="1800" dirty="0">
                <a:latin typeface="Arial" panose="020B0604020202020204" pitchFamily="34" charset="0"/>
              </a:rPr>
              <a:t> &amp; their experiences of prescribing and managing </a:t>
            </a:r>
            <a:r>
              <a:rPr lang="en-US" sz="1800" dirty="0" err="1">
                <a:latin typeface="Arial" panose="020B0604020202020204" pitchFamily="34" charset="0"/>
              </a:rPr>
              <a:t>PrEP</a:t>
            </a:r>
            <a:r>
              <a:rPr lang="en-US" sz="1800" dirty="0">
                <a:latin typeface="Arial" panose="020B0604020202020204" pitchFamily="34" charset="0"/>
              </a:rPr>
              <a:t> in generalized epidemic settings where </a:t>
            </a:r>
            <a:r>
              <a:rPr lang="en-US" sz="1800" dirty="0" err="1">
                <a:latin typeface="Arial" panose="020B0604020202020204" pitchFamily="34" charset="0"/>
              </a:rPr>
              <a:t>PrEP</a:t>
            </a:r>
            <a:r>
              <a:rPr lang="en-US" sz="1800" dirty="0">
                <a:latin typeface="Arial" panose="020B0604020202020204" pitchFamily="34" charset="0"/>
              </a:rPr>
              <a:t> has been universally offered.</a:t>
            </a:r>
          </a:p>
        </p:txBody>
      </p:sp>
      <p:sp>
        <p:nvSpPr>
          <p:cNvPr id="3" name="Content Placeholder 2">
            <a:extLst>
              <a:ext uri="{FF2B5EF4-FFF2-40B4-BE49-F238E27FC236}">
                <a16:creationId xmlns:a16="http://schemas.microsoft.com/office/drawing/2014/main" id="{DC30CDE1-FB2F-1A49-8D64-5EF220F5D486}"/>
              </a:ext>
            </a:extLst>
          </p:cNvPr>
          <p:cNvSpPr>
            <a:spLocks noGrp="1"/>
          </p:cNvSpPr>
          <p:nvPr>
            <p:ph idx="1"/>
          </p:nvPr>
        </p:nvSpPr>
        <p:spPr>
          <a:xfrm>
            <a:off x="327539" y="2601696"/>
            <a:ext cx="7071578" cy="3234593"/>
          </a:xfrm>
        </p:spPr>
        <p:txBody>
          <a:bodyPr vert="horz" lIns="91440" tIns="45720" rIns="91440" bIns="45720" rtlCol="0">
            <a:normAutofit/>
          </a:bodyPr>
          <a:lstStyle/>
          <a:p>
            <a:pPr marL="0" indent="0">
              <a:buNone/>
            </a:pPr>
            <a:r>
              <a:rPr lang="en-US" sz="2400" b="1" dirty="0">
                <a:solidFill>
                  <a:srgbClr val="E8303B"/>
                </a:solidFill>
                <a:ea typeface="+mj-ea"/>
              </a:rPr>
              <a:t>Context: </a:t>
            </a:r>
            <a:r>
              <a:rPr lang="en-US" altLang="en-US" sz="2400" b="1" dirty="0">
                <a:solidFill>
                  <a:srgbClr val="E8303B"/>
                </a:solidFill>
                <a:ea typeface="+mj-ea"/>
              </a:rPr>
              <a:t>Implementation of </a:t>
            </a:r>
            <a:r>
              <a:rPr lang="en-US" altLang="en-US" sz="2400" b="1" dirty="0" err="1">
                <a:solidFill>
                  <a:srgbClr val="E8303B"/>
                </a:solidFill>
                <a:ea typeface="+mj-ea"/>
              </a:rPr>
              <a:t>PrEP</a:t>
            </a:r>
            <a:r>
              <a:rPr lang="en-US" altLang="en-US" sz="2400" b="1" dirty="0">
                <a:solidFill>
                  <a:srgbClr val="E8303B"/>
                </a:solidFill>
                <a:ea typeface="+mj-ea"/>
              </a:rPr>
              <a:t> in SEARCH</a:t>
            </a:r>
          </a:p>
          <a:p>
            <a:pPr>
              <a:buFont typeface="Wingdings" pitchFamily="2" charset="2"/>
              <a:buChar char="v"/>
            </a:pPr>
            <a:r>
              <a:rPr lang="en-US" altLang="en-US" sz="1800" dirty="0">
                <a:latin typeface="Arial" panose="020B0604020202020204" pitchFamily="34" charset="0"/>
              </a:rPr>
              <a:t>Starting in 2016-2017, universal </a:t>
            </a:r>
            <a:r>
              <a:rPr lang="en-US" altLang="en-US" sz="1800" dirty="0" err="1">
                <a:latin typeface="Arial" panose="020B0604020202020204" pitchFamily="34" charset="0"/>
              </a:rPr>
              <a:t>PrEP</a:t>
            </a:r>
            <a:r>
              <a:rPr lang="en-US" altLang="en-US" sz="1800" dirty="0">
                <a:latin typeface="Arial" panose="020B0604020202020204" pitchFamily="34" charset="0"/>
              </a:rPr>
              <a:t> access during population-level HIV testing, prior to national rollout in Kenya &amp; Uganda </a:t>
            </a:r>
          </a:p>
        </p:txBody>
      </p:sp>
      <p:sp>
        <p:nvSpPr>
          <p:cNvPr id="8" name="TextBox 7">
            <a:extLst>
              <a:ext uri="{FF2B5EF4-FFF2-40B4-BE49-F238E27FC236}">
                <a16:creationId xmlns:a16="http://schemas.microsoft.com/office/drawing/2014/main" id="{CE447849-94ED-C747-BFAB-0D3EDA4FAEB4}"/>
              </a:ext>
            </a:extLst>
          </p:cNvPr>
          <p:cNvSpPr txBox="1"/>
          <p:nvPr/>
        </p:nvSpPr>
        <p:spPr>
          <a:xfrm>
            <a:off x="7490687" y="25390240"/>
            <a:ext cx="3106225" cy="2677656"/>
          </a:xfrm>
          <a:prstGeom prst="rect">
            <a:avLst/>
          </a:prstGeom>
          <a:solidFill>
            <a:srgbClr val="FFFD78"/>
          </a:solidFill>
        </p:spPr>
        <p:txBody>
          <a:bodyPr wrap="square" rtlCol="0">
            <a:spAutoFit/>
          </a:bodyPr>
          <a:lstStyle/>
          <a:p>
            <a:pPr algn="ctr"/>
            <a:r>
              <a:rPr lang="en-US" sz="2800" b="1" dirty="0">
                <a:latin typeface="Arial" panose="020B0604020202020204" pitchFamily="34" charset="0"/>
                <a:cs typeface="Arial" panose="020B0604020202020204" pitchFamily="34" charset="0"/>
              </a:rPr>
              <a:t>Rapid or same-day </a:t>
            </a:r>
            <a:r>
              <a:rPr lang="en-US" sz="2800" b="1" dirty="0" err="1">
                <a:latin typeface="Arial" panose="020B0604020202020204" pitchFamily="34" charset="0"/>
                <a:cs typeface="Arial" panose="020B0604020202020204" pitchFamily="34" charset="0"/>
              </a:rPr>
              <a:t>PrEP</a:t>
            </a:r>
            <a:r>
              <a:rPr lang="en-US" sz="2800" b="1" dirty="0">
                <a:latin typeface="Arial" panose="020B0604020202020204" pitchFamily="34" charset="0"/>
                <a:cs typeface="Arial" panose="020B0604020202020204" pitchFamily="34" charset="0"/>
              </a:rPr>
              <a:t> start offered:</a:t>
            </a:r>
          </a:p>
          <a:p>
            <a:pPr marL="285750" indent="-285750" algn="ctr">
              <a:buFont typeface="Arial" panose="020B0604020202020204" pitchFamily="34" charset="0"/>
              <a:buChar char="•"/>
            </a:pPr>
            <a:r>
              <a:rPr lang="en-US" sz="2800" dirty="0">
                <a:latin typeface="Arial" panose="020B0604020202020204" pitchFamily="34" charset="0"/>
                <a:cs typeface="Arial" panose="020B0604020202020204" pitchFamily="34" charset="0"/>
              </a:rPr>
              <a:t>On-site at health fairs</a:t>
            </a:r>
          </a:p>
          <a:p>
            <a:pPr marL="285750" indent="-285750" algn="ctr">
              <a:buFont typeface="Arial" panose="020B0604020202020204" pitchFamily="34" charset="0"/>
              <a:buChar char="•"/>
            </a:pPr>
            <a:r>
              <a:rPr lang="en-US" sz="2800" dirty="0">
                <a:latin typeface="Arial" panose="020B0604020202020204" pitchFamily="34" charset="0"/>
                <a:cs typeface="Arial" panose="020B0604020202020204" pitchFamily="34" charset="0"/>
              </a:rPr>
              <a:t>At nearby clinics</a:t>
            </a:r>
          </a:p>
        </p:txBody>
      </p:sp>
      <p:sp>
        <p:nvSpPr>
          <p:cNvPr id="9" name="TextBox 8">
            <a:extLst>
              <a:ext uri="{FF2B5EF4-FFF2-40B4-BE49-F238E27FC236}">
                <a16:creationId xmlns:a16="http://schemas.microsoft.com/office/drawing/2014/main" id="{C9EC70C4-CFD2-7246-BB61-0F2E98A7C2FD}"/>
              </a:ext>
            </a:extLst>
          </p:cNvPr>
          <p:cNvSpPr txBox="1"/>
          <p:nvPr/>
        </p:nvSpPr>
        <p:spPr>
          <a:xfrm>
            <a:off x="764343" y="25159408"/>
            <a:ext cx="6080208" cy="3539430"/>
          </a:xfrm>
          <a:prstGeom prst="rect">
            <a:avLst/>
          </a:prstGeom>
          <a:solidFill>
            <a:schemeClr val="accent6">
              <a:lumMod val="40000"/>
              <a:lumOff val="60000"/>
            </a:schemeClr>
          </a:solidFill>
        </p:spPr>
        <p:txBody>
          <a:bodyPr wrap="square" rtlCol="0">
            <a:spAutoFit/>
          </a:bodyPr>
          <a:lstStyle/>
          <a:p>
            <a:pPr algn="ctr"/>
            <a:r>
              <a:rPr lang="en-US" sz="2800" b="1" dirty="0">
                <a:latin typeface="Arial" panose="020B0604020202020204" pitchFamily="34" charset="0"/>
                <a:cs typeface="Arial" panose="020B0604020202020204" pitchFamily="34" charset="0"/>
              </a:rPr>
              <a:t>Enhanced individual counseling on </a:t>
            </a:r>
            <a:r>
              <a:rPr lang="en-US" sz="2800" b="1" dirty="0" err="1">
                <a:latin typeface="Arial" panose="020B0604020202020204" pitchFamily="34" charset="0"/>
                <a:cs typeface="Arial" panose="020B0604020202020204" pitchFamily="34" charset="0"/>
              </a:rPr>
              <a:t>PrEP</a:t>
            </a:r>
            <a:r>
              <a:rPr lang="en-US" sz="2800" b="1" dirty="0">
                <a:latin typeface="Arial" panose="020B0604020202020204" pitchFamily="34" charset="0"/>
                <a:cs typeface="Arial" panose="020B0604020202020204" pitchFamily="34" charset="0"/>
              </a:rPr>
              <a:t> for persons at elevated risk of HIV:</a:t>
            </a:r>
          </a:p>
          <a:p>
            <a:pPr marL="285750" indent="-285750" algn="ctr">
              <a:buFont typeface="Arial" panose="020B0604020202020204" pitchFamily="34" charset="0"/>
              <a:buChar char="•"/>
            </a:pPr>
            <a:r>
              <a:rPr lang="en-US" sz="2800" dirty="0" err="1">
                <a:latin typeface="Arial" panose="020B0604020202020204" pitchFamily="34" charset="0"/>
                <a:cs typeface="Arial" panose="020B0604020202020204" pitchFamily="34" charset="0"/>
              </a:rPr>
              <a:t>Serodifferent</a:t>
            </a:r>
            <a:r>
              <a:rPr lang="en-US" sz="2800" dirty="0">
                <a:latin typeface="Arial" panose="020B0604020202020204" pitchFamily="34" charset="0"/>
                <a:cs typeface="Arial" panose="020B0604020202020204" pitchFamily="34" charset="0"/>
              </a:rPr>
              <a:t> partners</a:t>
            </a:r>
          </a:p>
          <a:p>
            <a:pPr marL="285750" indent="-285750" algn="ctr">
              <a:buFont typeface="Arial" panose="020B0604020202020204" pitchFamily="34" charset="0"/>
              <a:buChar char="•"/>
            </a:pPr>
            <a:r>
              <a:rPr lang="en-US" sz="2800" dirty="0">
                <a:latin typeface="Arial" panose="020B0604020202020204" pitchFamily="34" charset="0"/>
                <a:cs typeface="Arial" panose="020B0604020202020204" pitchFamily="34" charset="0"/>
              </a:rPr>
              <a:t>Empiric risk score developed using machine learning and applied at point-of-contact during testing</a:t>
            </a:r>
            <a:r>
              <a:rPr lang="en-US" sz="2800" baseline="30000" dirty="0">
                <a:latin typeface="Arial" panose="020B0604020202020204" pitchFamily="34" charset="0"/>
                <a:cs typeface="Arial" panose="020B0604020202020204" pitchFamily="34" charset="0"/>
              </a:rPr>
              <a:t>3</a:t>
            </a:r>
            <a:endParaRPr lang="en-US" sz="2800" dirty="0">
              <a:latin typeface="Arial" panose="020B0604020202020204" pitchFamily="34" charset="0"/>
              <a:cs typeface="Arial" panose="020B0604020202020204" pitchFamily="34" charset="0"/>
            </a:endParaRPr>
          </a:p>
          <a:p>
            <a:pPr marL="285750" indent="-285750" algn="ctr">
              <a:buFont typeface="Arial" panose="020B0604020202020204" pitchFamily="34" charset="0"/>
              <a:buChar char="•"/>
            </a:pPr>
            <a:r>
              <a:rPr lang="en-US" sz="2800" dirty="0">
                <a:latin typeface="Arial" panose="020B0604020202020204" pitchFamily="34" charset="0"/>
                <a:cs typeface="Arial" panose="020B0604020202020204" pitchFamily="34" charset="0"/>
              </a:rPr>
              <a:t>Otherwise self-identified HIV risk</a:t>
            </a:r>
          </a:p>
        </p:txBody>
      </p:sp>
      <p:sp>
        <p:nvSpPr>
          <p:cNvPr id="10" name="TextBox 9">
            <a:extLst>
              <a:ext uri="{FF2B5EF4-FFF2-40B4-BE49-F238E27FC236}">
                <a16:creationId xmlns:a16="http://schemas.microsoft.com/office/drawing/2014/main" id="{E62AAD26-C7FF-E749-87D1-B2A9FF49E5BD}"/>
              </a:ext>
            </a:extLst>
          </p:cNvPr>
          <p:cNvSpPr txBox="1"/>
          <p:nvPr/>
        </p:nvSpPr>
        <p:spPr>
          <a:xfrm>
            <a:off x="11243049" y="25159408"/>
            <a:ext cx="4553999" cy="3108543"/>
          </a:xfrm>
          <a:prstGeom prst="rect">
            <a:avLst/>
          </a:prstGeom>
          <a:solidFill>
            <a:schemeClr val="accent5">
              <a:lumMod val="40000"/>
              <a:lumOff val="60000"/>
            </a:schemeClr>
          </a:solidFill>
        </p:spPr>
        <p:txBody>
          <a:bodyPr wrap="square" rtlCol="0">
            <a:spAutoFit/>
          </a:bodyPr>
          <a:lstStyle/>
          <a:p>
            <a:pPr algn="ctr"/>
            <a:r>
              <a:rPr lang="en-US" sz="2800" b="1" dirty="0">
                <a:latin typeface="Arial" panose="020B0604020202020204" pitchFamily="34" charset="0"/>
                <a:cs typeface="Arial" panose="020B0604020202020204" pitchFamily="34" charset="0"/>
              </a:rPr>
              <a:t>Flexible delivery system with </a:t>
            </a:r>
            <a:r>
              <a:rPr lang="en-US" sz="2800" b="1" dirty="0" err="1">
                <a:latin typeface="Arial" panose="020B0604020202020204" pitchFamily="34" charset="0"/>
                <a:cs typeface="Arial" panose="020B0604020202020204" pitchFamily="34" charset="0"/>
              </a:rPr>
              <a:t>PrEP</a:t>
            </a:r>
            <a:r>
              <a:rPr lang="en-US" sz="2800" b="1" dirty="0">
                <a:latin typeface="Arial" panose="020B0604020202020204" pitchFamily="34" charset="0"/>
                <a:cs typeface="Arial" panose="020B0604020202020204" pitchFamily="34" charset="0"/>
              </a:rPr>
              <a:t> follow-up visits made at:</a:t>
            </a:r>
          </a:p>
          <a:p>
            <a:pPr marL="285750" indent="-285750" algn="ctr">
              <a:buFont typeface="Arial" panose="020B0604020202020204" pitchFamily="34" charset="0"/>
              <a:buChar char="•"/>
            </a:pPr>
            <a:r>
              <a:rPr lang="en-US" sz="2800" dirty="0">
                <a:latin typeface="Arial" panose="020B0604020202020204" pitchFamily="34" charset="0"/>
                <a:cs typeface="Arial" panose="020B0604020202020204" pitchFamily="34" charset="0"/>
              </a:rPr>
              <a:t>Clinics</a:t>
            </a:r>
          </a:p>
          <a:p>
            <a:pPr marL="285750" indent="-285750" algn="ctr">
              <a:buFont typeface="Arial" panose="020B0604020202020204" pitchFamily="34" charset="0"/>
              <a:buChar char="•"/>
            </a:pPr>
            <a:r>
              <a:rPr lang="en-US" sz="2800" dirty="0">
                <a:latin typeface="Arial" panose="020B0604020202020204" pitchFamily="34" charset="0"/>
                <a:cs typeface="Arial" panose="020B0604020202020204" pitchFamily="34" charset="0"/>
              </a:rPr>
              <a:t>Home</a:t>
            </a:r>
          </a:p>
          <a:p>
            <a:pPr marL="285750" indent="-285750" algn="ctr">
              <a:buFont typeface="Arial" panose="020B0604020202020204" pitchFamily="34" charset="0"/>
              <a:buChar char="•"/>
            </a:pPr>
            <a:r>
              <a:rPr lang="en-US" sz="2800" dirty="0">
                <a:latin typeface="Arial" panose="020B0604020202020204" pitchFamily="34" charset="0"/>
                <a:cs typeface="Arial" panose="020B0604020202020204" pitchFamily="34" charset="0"/>
              </a:rPr>
              <a:t>Community locations (beach, trading center)</a:t>
            </a:r>
          </a:p>
        </p:txBody>
      </p:sp>
      <p:sp>
        <p:nvSpPr>
          <p:cNvPr id="11" name="TextBox 10">
            <a:extLst>
              <a:ext uri="{FF2B5EF4-FFF2-40B4-BE49-F238E27FC236}">
                <a16:creationId xmlns:a16="http://schemas.microsoft.com/office/drawing/2014/main" id="{02D1922F-C2AF-3947-997B-E27218D06BE7}"/>
              </a:ext>
            </a:extLst>
          </p:cNvPr>
          <p:cNvSpPr txBox="1"/>
          <p:nvPr/>
        </p:nvSpPr>
        <p:spPr>
          <a:xfrm>
            <a:off x="1240993" y="23436899"/>
            <a:ext cx="14170163" cy="1384995"/>
          </a:xfrm>
          <a:prstGeom prst="rect">
            <a:avLst/>
          </a:prstGeom>
          <a:solidFill>
            <a:schemeClr val="accent2">
              <a:lumMod val="40000"/>
              <a:lumOff val="60000"/>
            </a:schemeClr>
          </a:solidFill>
        </p:spPr>
        <p:txBody>
          <a:bodyPr wrap="square" rtlCol="0">
            <a:spAutoFit/>
          </a:bodyPr>
          <a:lstStyle/>
          <a:p>
            <a:pPr marL="285750" indent="-285750" algn="ctr">
              <a:buFont typeface="Arial" panose="020B0604020202020204" pitchFamily="34" charset="0"/>
              <a:buChar char="•"/>
            </a:pPr>
            <a:r>
              <a:rPr lang="en-US" sz="2800" b="1" dirty="0">
                <a:latin typeface="Arial" panose="020B0604020202020204" pitchFamily="34" charset="0"/>
                <a:cs typeface="Arial" panose="020B0604020202020204" pitchFamily="34" charset="0"/>
              </a:rPr>
              <a:t>Didactic training for providers </a:t>
            </a:r>
            <a:r>
              <a:rPr lang="en-US" sz="2800" dirty="0">
                <a:latin typeface="Arial" panose="020B0604020202020204" pitchFamily="34" charset="0"/>
                <a:cs typeface="Arial" panose="020B0604020202020204" pitchFamily="34" charset="0"/>
              </a:rPr>
              <a:t>and ongoing support from local senior clinicians</a:t>
            </a:r>
            <a:endParaRPr lang="en-US" sz="2800" b="1" dirty="0">
              <a:latin typeface="Arial" panose="020B0604020202020204" pitchFamily="34" charset="0"/>
              <a:cs typeface="Arial" panose="020B0604020202020204" pitchFamily="34" charset="0"/>
            </a:endParaRPr>
          </a:p>
          <a:p>
            <a:pPr marL="285750" indent="-285750" algn="ctr">
              <a:buFont typeface="Arial" panose="020B0604020202020204" pitchFamily="34" charset="0"/>
              <a:buChar char="•"/>
            </a:pPr>
            <a:r>
              <a:rPr lang="en-US" sz="2800" b="1" dirty="0">
                <a:latin typeface="Arial" panose="020B0604020202020204" pitchFamily="34" charset="0"/>
                <a:cs typeface="Arial" panose="020B0604020202020204" pitchFamily="34" charset="0"/>
              </a:rPr>
              <a:t>Community sensitization </a:t>
            </a:r>
            <a:r>
              <a:rPr lang="en-US" sz="2800" dirty="0">
                <a:latin typeface="Arial" panose="020B0604020202020204" pitchFamily="34" charset="0"/>
                <a:cs typeface="Arial" panose="020B0604020202020204" pitchFamily="34" charset="0"/>
              </a:rPr>
              <a:t>on </a:t>
            </a:r>
            <a:r>
              <a:rPr lang="en-US" sz="2800" dirty="0" err="1">
                <a:latin typeface="Arial" panose="020B0604020202020204" pitchFamily="34" charset="0"/>
                <a:cs typeface="Arial" panose="020B0604020202020204" pitchFamily="34" charset="0"/>
              </a:rPr>
              <a:t>PrEP</a:t>
            </a:r>
            <a:r>
              <a:rPr lang="en-US" sz="2800" dirty="0">
                <a:latin typeface="Arial" panose="020B0604020202020204" pitchFamily="34" charset="0"/>
                <a:cs typeface="Arial" panose="020B0604020202020204" pitchFamily="34" charset="0"/>
              </a:rPr>
              <a:t> for one month prior to community-wide HIV testing</a:t>
            </a:r>
          </a:p>
          <a:p>
            <a:pPr marL="285750" indent="-285750" algn="ctr">
              <a:buFont typeface="Arial" panose="020B0604020202020204" pitchFamily="34" charset="0"/>
              <a:buChar char="•"/>
            </a:pPr>
            <a:r>
              <a:rPr lang="en-US" sz="2800" b="1" dirty="0">
                <a:latin typeface="Arial" panose="020B0604020202020204" pitchFamily="34" charset="0"/>
                <a:cs typeface="Arial" panose="020B0604020202020204" pitchFamily="34" charset="0"/>
              </a:rPr>
              <a:t>Group education on </a:t>
            </a:r>
            <a:r>
              <a:rPr lang="en-US" sz="2800" b="1" dirty="0" err="1">
                <a:latin typeface="Arial" panose="020B0604020202020204" pitchFamily="34" charset="0"/>
                <a:cs typeface="Arial" panose="020B0604020202020204" pitchFamily="34" charset="0"/>
              </a:rPr>
              <a:t>PrEP</a:t>
            </a:r>
            <a:r>
              <a:rPr lang="en-US" sz="2800" b="1"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during community-wide testing</a:t>
            </a:r>
          </a:p>
        </p:txBody>
      </p:sp>
      <p:cxnSp>
        <p:nvCxnSpPr>
          <p:cNvPr id="12" name="Straight Arrow Connector 11">
            <a:extLst>
              <a:ext uri="{FF2B5EF4-FFF2-40B4-BE49-F238E27FC236}">
                <a16:creationId xmlns:a16="http://schemas.microsoft.com/office/drawing/2014/main" id="{A4B0AD6D-7E34-A842-8C88-222F1FC31954}"/>
              </a:ext>
            </a:extLst>
          </p:cNvPr>
          <p:cNvCxnSpPr>
            <a:cxnSpLocks/>
          </p:cNvCxnSpPr>
          <p:nvPr/>
        </p:nvCxnSpPr>
        <p:spPr>
          <a:xfrm>
            <a:off x="8326074" y="24808126"/>
            <a:ext cx="0" cy="452882"/>
          </a:xfrm>
          <a:prstGeom prst="straightConnector1">
            <a:avLst/>
          </a:prstGeom>
          <a:ln w="22225">
            <a:solidFill>
              <a:schemeClr val="tx1"/>
            </a:solidFill>
            <a:tailEnd type="triangle" w="lg" len="lg"/>
          </a:ln>
          <a:effectLst/>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98612E5-DEF2-B34C-9DA1-BD616B9592F5}"/>
              </a:ext>
            </a:extLst>
          </p:cNvPr>
          <p:cNvCxnSpPr>
            <a:cxnSpLocks/>
          </p:cNvCxnSpPr>
          <p:nvPr/>
        </p:nvCxnSpPr>
        <p:spPr>
          <a:xfrm>
            <a:off x="10596034" y="26790378"/>
            <a:ext cx="554736" cy="0"/>
          </a:xfrm>
          <a:prstGeom prst="straightConnector1">
            <a:avLst/>
          </a:prstGeom>
          <a:ln w="22225">
            <a:solidFill>
              <a:schemeClr val="tx1"/>
            </a:solidFill>
            <a:tailEnd type="triangle" w="lg" len="lg"/>
          </a:ln>
          <a:effectLst/>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D7D51A4-EA3C-174A-9259-29EE86E31AC4}"/>
              </a:ext>
            </a:extLst>
          </p:cNvPr>
          <p:cNvCxnSpPr>
            <a:cxnSpLocks/>
          </p:cNvCxnSpPr>
          <p:nvPr/>
        </p:nvCxnSpPr>
        <p:spPr>
          <a:xfrm>
            <a:off x="6844381" y="26790378"/>
            <a:ext cx="554736" cy="0"/>
          </a:xfrm>
          <a:prstGeom prst="straightConnector1">
            <a:avLst/>
          </a:prstGeom>
          <a:ln w="22225">
            <a:solidFill>
              <a:schemeClr val="tx1"/>
            </a:solidFill>
            <a:tailEnd type="triangle" w="lg" len="lg"/>
          </a:ln>
          <a:effectLst/>
        </p:spPr>
        <p:style>
          <a:lnRef idx="1">
            <a:schemeClr val="accent1"/>
          </a:lnRef>
          <a:fillRef idx="0">
            <a:schemeClr val="accent1"/>
          </a:fillRef>
          <a:effectRef idx="0">
            <a:schemeClr val="accent1"/>
          </a:effectRef>
          <a:fontRef idx="minor">
            <a:schemeClr val="tx1"/>
          </a:fontRef>
        </p:style>
      </p:cxnSp>
      <p:sp>
        <p:nvSpPr>
          <p:cNvPr id="15" name="TextBox 33">
            <a:extLst>
              <a:ext uri="{FF2B5EF4-FFF2-40B4-BE49-F238E27FC236}">
                <a16:creationId xmlns:a16="http://schemas.microsoft.com/office/drawing/2014/main" id="{89284ACE-7D1D-CF4D-AA88-780BCBB62E06}"/>
              </a:ext>
            </a:extLst>
          </p:cNvPr>
          <p:cNvSpPr txBox="1"/>
          <p:nvPr/>
        </p:nvSpPr>
        <p:spPr>
          <a:xfrm>
            <a:off x="2589521" y="4989790"/>
            <a:ext cx="1868444" cy="954107"/>
          </a:xfrm>
          <a:prstGeom prst="rect">
            <a:avLst/>
          </a:prstGeom>
          <a:solidFill>
            <a:srgbClr val="FFFD78"/>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b="1" dirty="0">
                <a:latin typeface="Arial" panose="020B0604020202020204" pitchFamily="34" charset="0"/>
                <a:cs typeface="Arial" panose="020B0604020202020204" pitchFamily="34" charset="0"/>
              </a:rPr>
              <a:t>Rapid or same-day </a:t>
            </a:r>
            <a:r>
              <a:rPr lang="en-US" sz="1400" b="1" dirty="0" err="1">
                <a:latin typeface="Arial" panose="020B0604020202020204" pitchFamily="34" charset="0"/>
                <a:cs typeface="Arial" panose="020B0604020202020204" pitchFamily="34" charset="0"/>
              </a:rPr>
              <a:t>PrEP</a:t>
            </a:r>
            <a:r>
              <a:rPr lang="en-US" sz="1400" b="1" dirty="0">
                <a:latin typeface="Arial" panose="020B0604020202020204" pitchFamily="34" charset="0"/>
                <a:cs typeface="Arial" panose="020B0604020202020204" pitchFamily="34" charset="0"/>
              </a:rPr>
              <a:t> start:</a:t>
            </a:r>
          </a:p>
          <a:p>
            <a:r>
              <a:rPr lang="en-US" sz="1400" dirty="0">
                <a:latin typeface="Arial" panose="020B0604020202020204" pitchFamily="34" charset="0"/>
                <a:cs typeface="Arial" panose="020B0604020202020204" pitchFamily="34" charset="0"/>
              </a:rPr>
              <a:t>On-site at health fairs</a:t>
            </a:r>
          </a:p>
          <a:p>
            <a:r>
              <a:rPr lang="en-US" sz="1400" dirty="0">
                <a:latin typeface="Arial" panose="020B0604020202020204" pitchFamily="34" charset="0"/>
                <a:cs typeface="Arial" panose="020B0604020202020204" pitchFamily="34" charset="0"/>
              </a:rPr>
              <a:t>At nearby clinics</a:t>
            </a:r>
          </a:p>
        </p:txBody>
      </p:sp>
      <p:sp>
        <p:nvSpPr>
          <p:cNvPr id="16" name="TextBox 32">
            <a:extLst>
              <a:ext uri="{FF2B5EF4-FFF2-40B4-BE49-F238E27FC236}">
                <a16:creationId xmlns:a16="http://schemas.microsoft.com/office/drawing/2014/main" id="{932474E1-E3C5-8047-92A2-4249AB97EE53}"/>
              </a:ext>
            </a:extLst>
          </p:cNvPr>
          <p:cNvSpPr txBox="1"/>
          <p:nvPr/>
        </p:nvSpPr>
        <p:spPr>
          <a:xfrm>
            <a:off x="152984" y="4989790"/>
            <a:ext cx="2293145" cy="1384995"/>
          </a:xfrm>
          <a:prstGeom prst="rect">
            <a:avLst/>
          </a:prstGeom>
          <a:solidFill>
            <a:schemeClr val="accent5">
              <a:lumMod val="40000"/>
              <a:lumOff val="60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b="1" dirty="0">
                <a:latin typeface="Arial" panose="020B0604020202020204" pitchFamily="34" charset="0"/>
                <a:cs typeface="Arial" panose="020B0604020202020204" pitchFamily="34" charset="0"/>
              </a:rPr>
              <a:t>Enhanced individual counseling on </a:t>
            </a:r>
            <a:r>
              <a:rPr lang="en-US" sz="1400" b="1" dirty="0" err="1">
                <a:latin typeface="Arial" panose="020B0604020202020204" pitchFamily="34" charset="0"/>
                <a:cs typeface="Arial" panose="020B0604020202020204" pitchFamily="34" charset="0"/>
              </a:rPr>
              <a:t>PrEP</a:t>
            </a:r>
            <a:r>
              <a:rPr lang="en-US" sz="1400" b="1" dirty="0">
                <a:latin typeface="Arial" panose="020B0604020202020204" pitchFamily="34" charset="0"/>
                <a:cs typeface="Arial" panose="020B0604020202020204" pitchFamily="34" charset="0"/>
              </a:rPr>
              <a:t> for persons at risk of HIV:</a:t>
            </a:r>
          </a:p>
          <a:p>
            <a:pPr marL="285750" indent="-285750">
              <a:buFont typeface="Arial" panose="020B0604020202020204" pitchFamily="34" charset="0"/>
              <a:buChar char="•"/>
            </a:pPr>
            <a:r>
              <a:rPr lang="en-US" sz="1400" dirty="0" err="1">
                <a:latin typeface="Arial" panose="020B0604020202020204" pitchFamily="34" charset="0"/>
                <a:cs typeface="Arial" panose="020B0604020202020204" pitchFamily="34" charset="0"/>
              </a:rPr>
              <a:t>Serodifferent</a:t>
            </a:r>
            <a:r>
              <a:rPr lang="en-US" sz="1400" dirty="0">
                <a:latin typeface="Arial" panose="020B0604020202020204" pitchFamily="34" charset="0"/>
                <a:cs typeface="Arial" panose="020B0604020202020204" pitchFamily="34" charset="0"/>
              </a:rPr>
              <a:t> partners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Empiric risk score</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Self-identified HIV risk</a:t>
            </a:r>
          </a:p>
        </p:txBody>
      </p:sp>
      <p:sp>
        <p:nvSpPr>
          <p:cNvPr id="17" name="TextBox 34">
            <a:extLst>
              <a:ext uri="{FF2B5EF4-FFF2-40B4-BE49-F238E27FC236}">
                <a16:creationId xmlns:a16="http://schemas.microsoft.com/office/drawing/2014/main" id="{C87F82B9-4886-6940-9D7F-CEBC04F6BD7A}"/>
              </a:ext>
            </a:extLst>
          </p:cNvPr>
          <p:cNvSpPr txBox="1"/>
          <p:nvPr/>
        </p:nvSpPr>
        <p:spPr>
          <a:xfrm>
            <a:off x="4680869" y="4989790"/>
            <a:ext cx="2613788" cy="1169551"/>
          </a:xfrm>
          <a:prstGeom prst="rect">
            <a:avLst/>
          </a:prstGeom>
          <a:solidFill>
            <a:schemeClr val="accent4">
              <a:lumMod val="40000"/>
              <a:lumOff val="60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b="1" dirty="0">
                <a:latin typeface="Arial" panose="020B0604020202020204" pitchFamily="34" charset="0"/>
                <a:cs typeface="Arial" panose="020B0604020202020204" pitchFamily="34" charset="0"/>
              </a:rPr>
              <a:t>Flexible delivery system with </a:t>
            </a:r>
            <a:r>
              <a:rPr lang="en-US" sz="1400" b="1" dirty="0" err="1">
                <a:latin typeface="Arial" panose="020B0604020202020204" pitchFamily="34" charset="0"/>
                <a:cs typeface="Arial" panose="020B0604020202020204" pitchFamily="34" charset="0"/>
              </a:rPr>
              <a:t>PrEP</a:t>
            </a:r>
            <a:r>
              <a:rPr lang="en-US" sz="1400" b="1" dirty="0">
                <a:latin typeface="Arial" panose="020B0604020202020204" pitchFamily="34" charset="0"/>
                <a:cs typeface="Arial" panose="020B0604020202020204" pitchFamily="34" charset="0"/>
              </a:rPr>
              <a:t> follow-up visits at:</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Clinics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Homes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Community locations</a:t>
            </a:r>
          </a:p>
        </p:txBody>
      </p:sp>
      <p:sp>
        <p:nvSpPr>
          <p:cNvPr id="18" name="TextBox 35">
            <a:extLst>
              <a:ext uri="{FF2B5EF4-FFF2-40B4-BE49-F238E27FC236}">
                <a16:creationId xmlns:a16="http://schemas.microsoft.com/office/drawing/2014/main" id="{855A4DB0-73CC-B749-A9CC-251990E1CBCB}"/>
              </a:ext>
            </a:extLst>
          </p:cNvPr>
          <p:cNvSpPr txBox="1"/>
          <p:nvPr/>
        </p:nvSpPr>
        <p:spPr>
          <a:xfrm>
            <a:off x="352078" y="3807923"/>
            <a:ext cx="6843851" cy="954107"/>
          </a:xfrm>
          <a:prstGeom prst="rect">
            <a:avLst/>
          </a:prstGeom>
          <a:solidFill>
            <a:schemeClr val="accent3">
              <a:lumMod val="40000"/>
              <a:lumOff val="60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sz="1400" b="1" dirty="0">
                <a:latin typeface="Arial" panose="020B0604020202020204" pitchFamily="34" charset="0"/>
                <a:cs typeface="Arial" panose="020B0604020202020204" pitchFamily="34" charset="0"/>
              </a:rPr>
              <a:t>Training for providers </a:t>
            </a:r>
            <a:r>
              <a:rPr lang="en-US" sz="1400" dirty="0">
                <a:latin typeface="Arial" panose="020B0604020202020204" pitchFamily="34" charset="0"/>
                <a:cs typeface="Arial" panose="020B0604020202020204" pitchFamily="34" charset="0"/>
              </a:rPr>
              <a:t>(Multi-day, interactive </a:t>
            </a:r>
            <a:r>
              <a:rPr lang="en-US" sz="1400" dirty="0" err="1">
                <a:latin typeface="Arial" panose="020B0604020202020204" pitchFamily="34" charset="0"/>
                <a:cs typeface="Arial" panose="020B0604020202020204" pitchFamily="34" charset="0"/>
              </a:rPr>
              <a:t>PrEP</a:t>
            </a:r>
            <a:r>
              <a:rPr lang="en-US" sz="1400" dirty="0">
                <a:latin typeface="Arial" panose="020B0604020202020204" pitchFamily="34" charset="0"/>
                <a:cs typeface="Arial" panose="020B0604020202020204" pitchFamily="34" charset="0"/>
              </a:rPr>
              <a:t> clinical training with case-based discussions and role-playing)</a:t>
            </a:r>
          </a:p>
          <a:p>
            <a:pPr marL="285750" indent="-285750">
              <a:buFont typeface="Arial" panose="020B0604020202020204" pitchFamily="34" charset="0"/>
              <a:buChar char="•"/>
            </a:pPr>
            <a:r>
              <a:rPr lang="en-US" sz="1400" b="1" dirty="0">
                <a:latin typeface="Arial" panose="020B0604020202020204" pitchFamily="34" charset="0"/>
                <a:cs typeface="Arial" panose="020B0604020202020204" pitchFamily="34" charset="0"/>
              </a:rPr>
              <a:t>Community sensitization </a:t>
            </a:r>
            <a:r>
              <a:rPr lang="en-US" sz="1400" dirty="0">
                <a:latin typeface="Arial" panose="020B0604020202020204" pitchFamily="34" charset="0"/>
                <a:cs typeface="Arial" panose="020B0604020202020204" pitchFamily="34" charset="0"/>
              </a:rPr>
              <a:t>on </a:t>
            </a:r>
            <a:r>
              <a:rPr lang="en-US" sz="1400" dirty="0" err="1">
                <a:latin typeface="Arial" panose="020B0604020202020204" pitchFamily="34" charset="0"/>
                <a:cs typeface="Arial" panose="020B0604020202020204" pitchFamily="34" charset="0"/>
              </a:rPr>
              <a:t>PrEP</a:t>
            </a:r>
            <a:r>
              <a:rPr lang="en-US" sz="1400" dirty="0">
                <a:latin typeface="Arial" panose="020B0604020202020204" pitchFamily="34" charset="0"/>
                <a:cs typeface="Arial" panose="020B0604020202020204" pitchFamily="34" charset="0"/>
              </a:rPr>
              <a:t> for 1 month prior to community-wide testing</a:t>
            </a:r>
          </a:p>
          <a:p>
            <a:pPr marL="285750" indent="-285750">
              <a:buFont typeface="Arial" panose="020B0604020202020204" pitchFamily="34" charset="0"/>
              <a:buChar char="•"/>
            </a:pPr>
            <a:r>
              <a:rPr lang="en-US" sz="1400" b="1" dirty="0">
                <a:latin typeface="Arial" panose="020B0604020202020204" pitchFamily="34" charset="0"/>
                <a:cs typeface="Arial" panose="020B0604020202020204" pitchFamily="34" charset="0"/>
              </a:rPr>
              <a:t>Group education on </a:t>
            </a:r>
            <a:r>
              <a:rPr lang="en-US" sz="1400" b="1" dirty="0" err="1">
                <a:latin typeface="Arial" panose="020B0604020202020204" pitchFamily="34" charset="0"/>
                <a:cs typeface="Arial" panose="020B0604020202020204" pitchFamily="34" charset="0"/>
              </a:rPr>
              <a:t>PrEP</a:t>
            </a:r>
            <a:r>
              <a:rPr lang="en-US" sz="1400" b="1"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during community-wide testing</a:t>
            </a:r>
          </a:p>
        </p:txBody>
      </p:sp>
      <p:cxnSp>
        <p:nvCxnSpPr>
          <p:cNvPr id="19" name="Straight Arrow Connector 18">
            <a:extLst>
              <a:ext uri="{FF2B5EF4-FFF2-40B4-BE49-F238E27FC236}">
                <a16:creationId xmlns:a16="http://schemas.microsoft.com/office/drawing/2014/main" id="{08C27872-2AFD-2A4D-9B36-3D9A9B658916}"/>
              </a:ext>
            </a:extLst>
          </p:cNvPr>
          <p:cNvCxnSpPr>
            <a:cxnSpLocks/>
          </p:cNvCxnSpPr>
          <p:nvPr/>
        </p:nvCxnSpPr>
        <p:spPr>
          <a:xfrm>
            <a:off x="3516113" y="4762030"/>
            <a:ext cx="0" cy="274378"/>
          </a:xfrm>
          <a:prstGeom prst="straightConnector1">
            <a:avLst/>
          </a:prstGeom>
          <a:ln w="22225">
            <a:solidFill>
              <a:schemeClr val="tx1"/>
            </a:solidFill>
            <a:tailEnd type="triangle" w="lg" len="lg"/>
          </a:ln>
          <a:effectLst/>
        </p:spPr>
        <p:style>
          <a:lnRef idx="1">
            <a:schemeClr val="accent1"/>
          </a:lnRef>
          <a:fillRef idx="0">
            <a:schemeClr val="accent1"/>
          </a:fillRef>
          <a:effectRef idx="0">
            <a:schemeClr val="accent1"/>
          </a:effectRef>
          <a:fontRef idx="minor">
            <a:schemeClr val="tx1"/>
          </a:fontRef>
        </p:style>
      </p:cxnSp>
      <p:sp>
        <p:nvSpPr>
          <p:cNvPr id="34" name="Title 3">
            <a:extLst>
              <a:ext uri="{FF2B5EF4-FFF2-40B4-BE49-F238E27FC236}">
                <a16:creationId xmlns:a16="http://schemas.microsoft.com/office/drawing/2014/main" id="{013DB3BF-FCCB-B54D-A85B-BE9F5183B4B0}"/>
              </a:ext>
            </a:extLst>
          </p:cNvPr>
          <p:cNvSpPr txBox="1">
            <a:spLocks/>
          </p:cNvSpPr>
          <p:nvPr/>
        </p:nvSpPr>
        <p:spPr>
          <a:xfrm>
            <a:off x="9043799" y="207097"/>
            <a:ext cx="3729368" cy="575089"/>
          </a:xfrm>
          <a:prstGeom prst="rect">
            <a:avLst/>
          </a:prstGeom>
        </p:spPr>
        <p:txBody>
          <a:bodyPr vert="horz" lIns="91440" tIns="45720" rIns="91440" bIns="45720" rtlCol="0" anchor="b">
            <a:normAutofit/>
          </a:bodyPr>
          <a:lstStyle>
            <a:lvl1pPr algn="l" defTabSz="457200" rtl="0" eaLnBrk="1" latinLnBrk="0" hangingPunct="1">
              <a:spcBef>
                <a:spcPct val="0"/>
              </a:spcBef>
              <a:buNone/>
              <a:defRPr sz="2000" b="1" kern="1200">
                <a:solidFill>
                  <a:srgbClr val="E8303B"/>
                </a:solidFill>
                <a:latin typeface="Franklin Gothic Book" panose="020B0503020102020204" pitchFamily="34" charset="0"/>
                <a:ea typeface="+mj-ea"/>
                <a:cs typeface="Arial" pitchFamily="34" charset="0"/>
              </a:defRPr>
            </a:lvl1pPr>
          </a:lstStyle>
          <a:p>
            <a:r>
              <a:rPr lang="en-GB" sz="2400" dirty="0"/>
              <a:t>Methods</a:t>
            </a:r>
          </a:p>
        </p:txBody>
      </p:sp>
      <p:sp>
        <p:nvSpPr>
          <p:cNvPr id="35" name="Text Placeholder 5">
            <a:extLst>
              <a:ext uri="{FF2B5EF4-FFF2-40B4-BE49-F238E27FC236}">
                <a16:creationId xmlns:a16="http://schemas.microsoft.com/office/drawing/2014/main" id="{281F8E00-3B90-824F-BE89-C882CBA56E68}"/>
              </a:ext>
            </a:extLst>
          </p:cNvPr>
          <p:cNvSpPr txBox="1">
            <a:spLocks/>
          </p:cNvSpPr>
          <p:nvPr/>
        </p:nvSpPr>
        <p:spPr>
          <a:xfrm>
            <a:off x="7845287" y="782186"/>
            <a:ext cx="4007973" cy="5377155"/>
          </a:xfrm>
          <a:prstGeom prst="rect">
            <a:avLst/>
          </a:prstGeom>
        </p:spPr>
        <p:txBody>
          <a:bodyPr vert="horz" lIns="91440" tIns="45720" rIns="91440" bIns="45720" rtlCol="0" anchor="ctr">
            <a:noAutofit/>
          </a:bodyPr>
          <a:lstStyle>
            <a:lvl1pPr marL="0" indent="0" algn="l" defTabSz="457200" rtl="0" eaLnBrk="1" latinLnBrk="0" hangingPunct="1">
              <a:spcBef>
                <a:spcPct val="20000"/>
              </a:spcBef>
              <a:buFont typeface="Arial"/>
              <a:buNone/>
              <a:defRPr sz="1400" kern="1200">
                <a:solidFill>
                  <a:srgbClr val="383333"/>
                </a:solidFill>
                <a:latin typeface="Franklin Gothic Book" panose="020B0503020102020204" pitchFamily="34" charset="0"/>
                <a:ea typeface="+mn-ea"/>
                <a:cs typeface="Arial" pitchFamily="34" charset="0"/>
              </a:defRPr>
            </a:lvl1pPr>
            <a:lvl2pPr marL="457200" indent="0" algn="l" defTabSz="457200" rtl="0" eaLnBrk="1" latinLnBrk="0" hangingPunct="1">
              <a:spcBef>
                <a:spcPct val="20000"/>
              </a:spcBef>
              <a:buFont typeface="Arial"/>
              <a:buNone/>
              <a:defRPr sz="1200" kern="1200">
                <a:solidFill>
                  <a:srgbClr val="383333"/>
                </a:solidFill>
                <a:latin typeface="Franklin Gothic Book" panose="020B0503020102020204" pitchFamily="34" charset="0"/>
                <a:ea typeface="+mn-ea"/>
                <a:cs typeface="Arial" pitchFamily="34" charset="0"/>
              </a:defRPr>
            </a:lvl2pPr>
            <a:lvl3pPr marL="914400" indent="0" algn="l" defTabSz="457200" rtl="0" eaLnBrk="1" latinLnBrk="0" hangingPunct="1">
              <a:spcBef>
                <a:spcPct val="20000"/>
              </a:spcBef>
              <a:buFont typeface="Arial"/>
              <a:buNone/>
              <a:defRPr sz="1000" kern="1200">
                <a:solidFill>
                  <a:srgbClr val="383333"/>
                </a:solidFill>
                <a:latin typeface="Franklin Gothic Book" panose="020B0503020102020204" pitchFamily="34" charset="0"/>
                <a:ea typeface="+mn-ea"/>
                <a:cs typeface="Arial" pitchFamily="34" charset="0"/>
              </a:defRPr>
            </a:lvl3pPr>
            <a:lvl4pPr marL="1371600" indent="0" algn="l" defTabSz="457200" rtl="0" eaLnBrk="1" latinLnBrk="0" hangingPunct="1">
              <a:spcBef>
                <a:spcPct val="20000"/>
              </a:spcBef>
              <a:buFont typeface="Arial"/>
              <a:buNone/>
              <a:defRPr sz="900" kern="1200">
                <a:solidFill>
                  <a:srgbClr val="383333"/>
                </a:solidFill>
                <a:latin typeface="Franklin Gothic Book" panose="020B0503020102020204" pitchFamily="34" charset="0"/>
                <a:ea typeface="+mn-ea"/>
                <a:cs typeface="Arial" pitchFamily="34" charset="0"/>
              </a:defRPr>
            </a:lvl4pPr>
            <a:lvl5pPr marL="1828800" indent="0" algn="l" defTabSz="457200" rtl="0" eaLnBrk="1" latinLnBrk="0" hangingPunct="1">
              <a:spcBef>
                <a:spcPct val="20000"/>
              </a:spcBef>
              <a:buFont typeface="Arial"/>
              <a:buNone/>
              <a:defRPr sz="900" kern="1200">
                <a:solidFill>
                  <a:srgbClr val="383333"/>
                </a:solidFill>
                <a:latin typeface="Franklin Gothic Book" panose="020B0503020102020204" pitchFamily="34" charset="0"/>
                <a:ea typeface="+mn-ea"/>
                <a:cs typeface="Arial" pitchFamily="34" charset="0"/>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pPr marL="285750" indent="-285750" defTabSz="888990" eaLnBrk="0" fontAlgn="base" hangingPunct="0">
              <a:spcBef>
                <a:spcPct val="0"/>
              </a:spcBef>
              <a:spcAft>
                <a:spcPct val="0"/>
              </a:spcAft>
              <a:buFont typeface="Wingdings" pitchFamily="2" charset="2"/>
              <a:buChar char="v"/>
            </a:pPr>
            <a:r>
              <a:rPr lang="en-US" altLang="en-US" sz="2000" dirty="0">
                <a:latin typeface="Arial" panose="020B0604020202020204" pitchFamily="34" charset="0"/>
              </a:rPr>
              <a:t>Data are from a qualitative study within SEARCH </a:t>
            </a:r>
          </a:p>
          <a:p>
            <a:pPr marL="285750" indent="-285750" defTabSz="888990" eaLnBrk="0" fontAlgn="base" hangingPunct="0">
              <a:spcBef>
                <a:spcPct val="0"/>
              </a:spcBef>
              <a:spcAft>
                <a:spcPct val="0"/>
              </a:spcAft>
              <a:buFont typeface="Wingdings" pitchFamily="2" charset="2"/>
              <a:buChar char="v"/>
            </a:pPr>
            <a:r>
              <a:rPr lang="en-US" altLang="en-US" sz="2000" dirty="0">
                <a:latin typeface="Arial" panose="020B0604020202020204" pitchFamily="34" charset="0"/>
              </a:rPr>
              <a:t>In-depth </a:t>
            </a:r>
            <a:r>
              <a:rPr lang="en-US" sz="2000" dirty="0">
                <a:latin typeface="Arial" panose="020B0604020202020204" pitchFamily="34" charset="0"/>
              </a:rPr>
              <a:t>semi-structured interviews with n=19 </a:t>
            </a:r>
            <a:r>
              <a:rPr lang="en-US" sz="2000" dirty="0" err="1">
                <a:latin typeface="Arial" panose="020B0604020202020204" pitchFamily="34" charset="0"/>
              </a:rPr>
              <a:t>PrEP</a:t>
            </a:r>
            <a:r>
              <a:rPr lang="en-US" sz="2000" dirty="0">
                <a:latin typeface="Arial" panose="020B0604020202020204" pitchFamily="34" charset="0"/>
              </a:rPr>
              <a:t> providers in five communities in Kenya and Uganda in January to September 2017</a:t>
            </a:r>
          </a:p>
          <a:p>
            <a:pPr defTabSz="888990" eaLnBrk="0" fontAlgn="base" hangingPunct="0">
              <a:spcBef>
                <a:spcPct val="0"/>
              </a:spcBef>
              <a:spcAft>
                <a:spcPct val="0"/>
              </a:spcAft>
            </a:pPr>
            <a:endParaRPr lang="en-US" sz="2000" dirty="0">
              <a:latin typeface="Arial" panose="020B0604020202020204" pitchFamily="34" charset="0"/>
            </a:endParaRPr>
          </a:p>
          <a:p>
            <a:pPr defTabSz="888990" eaLnBrk="0" fontAlgn="base" hangingPunct="0">
              <a:spcBef>
                <a:spcPct val="0"/>
              </a:spcBef>
              <a:spcAft>
                <a:spcPct val="0"/>
              </a:spcAft>
            </a:pPr>
            <a:r>
              <a:rPr lang="en-US" sz="2000" b="1" i="1" dirty="0">
                <a:latin typeface="Arial" panose="020B0604020202020204" pitchFamily="34" charset="0"/>
              </a:rPr>
              <a:t>What were providers’ attitudes towards </a:t>
            </a:r>
            <a:r>
              <a:rPr lang="en-US" sz="2000" b="1" i="1" dirty="0" err="1">
                <a:latin typeface="Arial" panose="020B0604020202020204" pitchFamily="34" charset="0"/>
              </a:rPr>
              <a:t>PrEP</a:t>
            </a:r>
            <a:r>
              <a:rPr lang="en-US" sz="2000" b="1" i="1" dirty="0">
                <a:latin typeface="Arial" panose="020B0604020202020204" pitchFamily="34" charset="0"/>
              </a:rPr>
              <a:t> &amp; experiences with </a:t>
            </a:r>
            <a:r>
              <a:rPr lang="en-US" sz="2000" b="1" i="1" dirty="0" err="1">
                <a:latin typeface="Arial" panose="020B0604020202020204" pitchFamily="34" charset="0"/>
              </a:rPr>
              <a:t>PrEP</a:t>
            </a:r>
            <a:r>
              <a:rPr lang="en-US" sz="2000" b="1" i="1" dirty="0">
                <a:latin typeface="Arial" panose="020B0604020202020204" pitchFamily="34" charset="0"/>
              </a:rPr>
              <a:t> delivery, &amp; how did this influence implementation?</a:t>
            </a:r>
          </a:p>
          <a:p>
            <a:pPr defTabSz="888990" eaLnBrk="0" fontAlgn="base" hangingPunct="0">
              <a:spcBef>
                <a:spcPct val="0"/>
              </a:spcBef>
              <a:spcAft>
                <a:spcPct val="0"/>
              </a:spcAft>
            </a:pPr>
            <a:endParaRPr lang="en-US" sz="2000" b="1" i="1" dirty="0">
              <a:latin typeface="Arial" panose="020B0604020202020204" pitchFamily="34" charset="0"/>
            </a:endParaRPr>
          </a:p>
          <a:p>
            <a:pPr defTabSz="888990" eaLnBrk="0" fontAlgn="base" hangingPunct="0">
              <a:spcBef>
                <a:spcPct val="0"/>
              </a:spcBef>
              <a:spcAft>
                <a:spcPct val="0"/>
              </a:spcAft>
            </a:pPr>
            <a:r>
              <a:rPr lang="en-US" sz="2000" b="1" i="1" dirty="0">
                <a:latin typeface="Arial" panose="020B0604020202020204" pitchFamily="34" charset="0"/>
              </a:rPr>
              <a:t>What challenges did they encounter? What factors helped?</a:t>
            </a:r>
          </a:p>
        </p:txBody>
      </p:sp>
      <p:sp>
        <p:nvSpPr>
          <p:cNvPr id="36" name="Text Placeholder 5">
            <a:extLst>
              <a:ext uri="{FF2B5EF4-FFF2-40B4-BE49-F238E27FC236}">
                <a16:creationId xmlns:a16="http://schemas.microsoft.com/office/drawing/2014/main" id="{D586857E-D454-AB41-BA3E-D78505147A4D}"/>
              </a:ext>
            </a:extLst>
          </p:cNvPr>
          <p:cNvSpPr txBox="1">
            <a:spLocks/>
          </p:cNvSpPr>
          <p:nvPr/>
        </p:nvSpPr>
        <p:spPr>
          <a:xfrm>
            <a:off x="6234338" y="1693029"/>
            <a:ext cx="5618922" cy="623214"/>
          </a:xfrm>
          <a:prstGeom prst="rect">
            <a:avLst/>
          </a:prstGeom>
        </p:spPr>
        <p:txBody>
          <a:bodyPr vert="horz" lIns="91440" tIns="45720" rIns="91440" bIns="45720" rtlCol="0" anchor="ctr">
            <a:noAutofit/>
          </a:bodyPr>
          <a:lstStyle>
            <a:lvl1pPr marL="0" indent="0" algn="l" defTabSz="457200" rtl="0" eaLnBrk="1" latinLnBrk="0" hangingPunct="1">
              <a:spcBef>
                <a:spcPct val="20000"/>
              </a:spcBef>
              <a:buFont typeface="Arial"/>
              <a:buNone/>
              <a:defRPr sz="1400" kern="1200">
                <a:solidFill>
                  <a:srgbClr val="383333"/>
                </a:solidFill>
                <a:latin typeface="Franklin Gothic Book" panose="020B0503020102020204" pitchFamily="34" charset="0"/>
                <a:ea typeface="+mn-ea"/>
                <a:cs typeface="Arial" pitchFamily="34" charset="0"/>
              </a:defRPr>
            </a:lvl1pPr>
            <a:lvl2pPr marL="457200" indent="0" algn="l" defTabSz="457200" rtl="0" eaLnBrk="1" latinLnBrk="0" hangingPunct="1">
              <a:spcBef>
                <a:spcPct val="20000"/>
              </a:spcBef>
              <a:buFont typeface="Arial"/>
              <a:buNone/>
              <a:defRPr sz="1200" kern="1200">
                <a:solidFill>
                  <a:srgbClr val="383333"/>
                </a:solidFill>
                <a:latin typeface="Franklin Gothic Book" panose="020B0503020102020204" pitchFamily="34" charset="0"/>
                <a:ea typeface="+mn-ea"/>
                <a:cs typeface="Arial" pitchFamily="34" charset="0"/>
              </a:defRPr>
            </a:lvl2pPr>
            <a:lvl3pPr marL="914400" indent="0" algn="l" defTabSz="457200" rtl="0" eaLnBrk="1" latinLnBrk="0" hangingPunct="1">
              <a:spcBef>
                <a:spcPct val="20000"/>
              </a:spcBef>
              <a:buFont typeface="Arial"/>
              <a:buNone/>
              <a:defRPr sz="1000" kern="1200">
                <a:solidFill>
                  <a:srgbClr val="383333"/>
                </a:solidFill>
                <a:latin typeface="Franklin Gothic Book" panose="020B0503020102020204" pitchFamily="34" charset="0"/>
                <a:ea typeface="+mn-ea"/>
                <a:cs typeface="Arial" pitchFamily="34" charset="0"/>
              </a:defRPr>
            </a:lvl3pPr>
            <a:lvl4pPr marL="1371600" indent="0" algn="l" defTabSz="457200" rtl="0" eaLnBrk="1" latinLnBrk="0" hangingPunct="1">
              <a:spcBef>
                <a:spcPct val="20000"/>
              </a:spcBef>
              <a:buFont typeface="Arial"/>
              <a:buNone/>
              <a:defRPr sz="900" kern="1200">
                <a:solidFill>
                  <a:srgbClr val="383333"/>
                </a:solidFill>
                <a:latin typeface="Franklin Gothic Book" panose="020B0503020102020204" pitchFamily="34" charset="0"/>
                <a:ea typeface="+mn-ea"/>
                <a:cs typeface="Arial" pitchFamily="34" charset="0"/>
              </a:defRPr>
            </a:lvl4pPr>
            <a:lvl5pPr marL="1828800" indent="0" algn="l" defTabSz="457200" rtl="0" eaLnBrk="1" latinLnBrk="0" hangingPunct="1">
              <a:spcBef>
                <a:spcPct val="20000"/>
              </a:spcBef>
              <a:buFont typeface="Arial"/>
              <a:buNone/>
              <a:defRPr sz="900" kern="1200">
                <a:solidFill>
                  <a:srgbClr val="383333"/>
                </a:solidFill>
                <a:latin typeface="Franklin Gothic Book" panose="020B0503020102020204" pitchFamily="34" charset="0"/>
                <a:ea typeface="+mn-ea"/>
                <a:cs typeface="Arial" pitchFamily="34" charset="0"/>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pPr marL="285750" indent="-285750" defTabSz="888990" eaLnBrk="0" fontAlgn="base" hangingPunct="0">
              <a:spcBef>
                <a:spcPct val="0"/>
              </a:spcBef>
              <a:spcAft>
                <a:spcPct val="0"/>
              </a:spcAft>
              <a:buFont typeface="Wingdings" pitchFamily="2" charset="2"/>
              <a:buChar char="v"/>
            </a:pPr>
            <a:endParaRPr lang="en-US" altLang="en-US" sz="1800" dirty="0">
              <a:latin typeface="Arial" panose="020B0604020202020204" pitchFamily="34" charset="0"/>
            </a:endParaRPr>
          </a:p>
        </p:txBody>
      </p:sp>
      <p:cxnSp>
        <p:nvCxnSpPr>
          <p:cNvPr id="37" name="Straight Arrow Connector 36">
            <a:extLst>
              <a:ext uri="{FF2B5EF4-FFF2-40B4-BE49-F238E27FC236}">
                <a16:creationId xmlns:a16="http://schemas.microsoft.com/office/drawing/2014/main" id="{DBD6DA1B-A811-234C-9102-9D7915E42C4A}"/>
              </a:ext>
            </a:extLst>
          </p:cNvPr>
          <p:cNvCxnSpPr>
            <a:cxnSpLocks/>
          </p:cNvCxnSpPr>
          <p:nvPr/>
        </p:nvCxnSpPr>
        <p:spPr>
          <a:xfrm>
            <a:off x="4391705" y="5612176"/>
            <a:ext cx="316591" cy="0"/>
          </a:xfrm>
          <a:prstGeom prst="straightConnector1">
            <a:avLst/>
          </a:prstGeom>
          <a:ln w="22225">
            <a:solidFill>
              <a:schemeClr val="tx1"/>
            </a:solidFill>
            <a:tailEnd type="triangle" w="lg" len="lg"/>
          </a:ln>
          <a:effectLst/>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8EF7D917-08E8-754F-A62A-3A98DF3AD651}"/>
              </a:ext>
            </a:extLst>
          </p:cNvPr>
          <p:cNvCxnSpPr>
            <a:cxnSpLocks/>
          </p:cNvCxnSpPr>
          <p:nvPr/>
        </p:nvCxnSpPr>
        <p:spPr>
          <a:xfrm>
            <a:off x="2291237" y="5612176"/>
            <a:ext cx="316591" cy="0"/>
          </a:xfrm>
          <a:prstGeom prst="straightConnector1">
            <a:avLst/>
          </a:prstGeom>
          <a:ln w="22225">
            <a:solidFill>
              <a:schemeClr val="tx1"/>
            </a:solidFill>
            <a:tailEnd type="triangle" w="lg" len="lg"/>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2749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uiExpand="1" build="p"/>
      <p:bldP spid="3" grpId="0" uiExpand="1" build="p"/>
      <p:bldP spid="15" grpId="0" animBg="1"/>
      <p:bldP spid="16" grpId="0" animBg="1"/>
      <p:bldP spid="17" grpId="0" animBg="1"/>
      <p:bldP spid="18" grpId="0" animBg="1"/>
      <p:bldP spid="34" grpId="0"/>
      <p:bldP spid="3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762A5-EF92-2A44-A74D-B4AB0BA97ADC}"/>
              </a:ext>
            </a:extLst>
          </p:cNvPr>
          <p:cNvSpPr>
            <a:spLocks noGrp="1"/>
          </p:cNvSpPr>
          <p:nvPr>
            <p:ph type="title"/>
          </p:nvPr>
        </p:nvSpPr>
        <p:spPr>
          <a:xfrm>
            <a:off x="374754" y="274639"/>
            <a:ext cx="11253383" cy="1143000"/>
          </a:xfrm>
        </p:spPr>
        <p:txBody>
          <a:bodyPr>
            <a:noAutofit/>
          </a:bodyPr>
          <a:lstStyle/>
          <a:p>
            <a:pPr algn="l"/>
            <a:r>
              <a:rPr lang="en-US" sz="2800" dirty="0">
                <a:latin typeface="Arial" panose="020B0604020202020204" pitchFamily="34" charset="0"/>
              </a:rPr>
              <a:t>Heterogenous attitudes towards </a:t>
            </a:r>
            <a:r>
              <a:rPr lang="en-US" sz="2800" dirty="0" err="1">
                <a:latin typeface="Arial" panose="020B0604020202020204" pitchFamily="34" charset="0"/>
              </a:rPr>
              <a:t>PrEP</a:t>
            </a:r>
            <a:r>
              <a:rPr lang="en-US" sz="2800" dirty="0">
                <a:latin typeface="Arial" panose="020B0604020202020204" pitchFamily="34" charset="0"/>
              </a:rPr>
              <a:t>: enthusiasm vs. ambivalence expressed in early stage of </a:t>
            </a:r>
            <a:r>
              <a:rPr lang="en-US" sz="2800" dirty="0" err="1">
                <a:latin typeface="Arial" panose="020B0604020202020204" pitchFamily="34" charset="0"/>
              </a:rPr>
              <a:t>PrEP</a:t>
            </a:r>
            <a:r>
              <a:rPr lang="en-US" sz="2800" dirty="0">
                <a:latin typeface="Arial" panose="020B0604020202020204" pitchFamily="34" charset="0"/>
              </a:rPr>
              <a:t> implementation</a:t>
            </a:r>
            <a:endParaRPr lang="en-US" sz="2800" dirty="0"/>
          </a:p>
        </p:txBody>
      </p:sp>
      <p:sp>
        <p:nvSpPr>
          <p:cNvPr id="5" name="Content Placeholder 4">
            <a:extLst>
              <a:ext uri="{FF2B5EF4-FFF2-40B4-BE49-F238E27FC236}">
                <a16:creationId xmlns:a16="http://schemas.microsoft.com/office/drawing/2014/main" id="{28604F8A-21B6-FF4E-9E7B-63220CDEB102}"/>
              </a:ext>
            </a:extLst>
          </p:cNvPr>
          <p:cNvSpPr>
            <a:spLocks noGrp="1"/>
          </p:cNvSpPr>
          <p:nvPr>
            <p:ph sz="half" idx="2"/>
          </p:nvPr>
        </p:nvSpPr>
        <p:spPr>
          <a:xfrm>
            <a:off x="374754" y="4589928"/>
            <a:ext cx="11538950" cy="858955"/>
          </a:xfrm>
        </p:spPr>
        <p:txBody>
          <a:bodyPr>
            <a:normAutofit/>
          </a:bodyPr>
          <a:lstStyle/>
          <a:p>
            <a:pPr>
              <a:buFont typeface="Wingdings" pitchFamily="2" charset="2"/>
              <a:buChar char="v"/>
            </a:pPr>
            <a:r>
              <a:rPr lang="en-US" sz="2200" b="1" dirty="0">
                <a:latin typeface="Arial" panose="020B0604020202020204" pitchFamily="34" charset="0"/>
              </a:rPr>
              <a:t>Concerns about patients’ adherence and fear of being blamed for </a:t>
            </a:r>
            <a:r>
              <a:rPr lang="en-US" sz="2200" b="1" dirty="0" err="1">
                <a:latin typeface="Arial" panose="020B0604020202020204" pitchFamily="34" charset="0"/>
              </a:rPr>
              <a:t>PrEP</a:t>
            </a:r>
            <a:r>
              <a:rPr lang="en-US" sz="2200" b="1" dirty="0">
                <a:latin typeface="Arial" panose="020B0604020202020204" pitchFamily="34" charset="0"/>
              </a:rPr>
              <a:t> ‘failures’ (i.e., HIV seroconversions)</a:t>
            </a:r>
          </a:p>
        </p:txBody>
      </p:sp>
      <p:sp>
        <p:nvSpPr>
          <p:cNvPr id="6" name="Content Placeholder 4">
            <a:extLst>
              <a:ext uri="{FF2B5EF4-FFF2-40B4-BE49-F238E27FC236}">
                <a16:creationId xmlns:a16="http://schemas.microsoft.com/office/drawing/2014/main" id="{349F769C-D4E7-C641-828D-9B9785C35378}"/>
              </a:ext>
            </a:extLst>
          </p:cNvPr>
          <p:cNvSpPr txBox="1">
            <a:spLocks/>
          </p:cNvSpPr>
          <p:nvPr/>
        </p:nvSpPr>
        <p:spPr>
          <a:xfrm>
            <a:off x="5966739" y="5382623"/>
            <a:ext cx="5711253" cy="1422368"/>
          </a:xfrm>
          <a:prstGeom prst="rect">
            <a:avLst/>
          </a:prstGeom>
          <a:solidFill>
            <a:schemeClr val="bg1"/>
          </a:solidFill>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800" kern="1200">
                <a:solidFill>
                  <a:srgbClr val="383333"/>
                </a:solidFill>
                <a:latin typeface="Franklin Gothic Book" panose="020B0503020102020204" pitchFamily="34" charset="0"/>
                <a:ea typeface="+mn-ea"/>
                <a:cs typeface="Arial" pitchFamily="34" charset="0"/>
              </a:defRPr>
            </a:lvl1pPr>
            <a:lvl2pPr marL="742950" indent="-285750" algn="l" defTabSz="457200" rtl="0" eaLnBrk="1" latinLnBrk="0" hangingPunct="1">
              <a:spcBef>
                <a:spcPct val="20000"/>
              </a:spcBef>
              <a:buFont typeface="Arial"/>
              <a:buChar char="–"/>
              <a:defRPr sz="2400" kern="1200">
                <a:solidFill>
                  <a:srgbClr val="383333"/>
                </a:solidFill>
                <a:latin typeface="Franklin Gothic Book" panose="020B0503020102020204" pitchFamily="34" charset="0"/>
                <a:ea typeface="+mn-ea"/>
                <a:cs typeface="Arial" pitchFamily="34" charset="0"/>
              </a:defRPr>
            </a:lvl2pPr>
            <a:lvl3pPr marL="11430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3pPr>
            <a:lvl4pPr marL="1600200" indent="-228600" algn="l" defTabSz="457200" rtl="0" eaLnBrk="1" latinLnBrk="0" hangingPunct="1">
              <a:spcBef>
                <a:spcPct val="20000"/>
              </a:spcBef>
              <a:buFont typeface="Arial"/>
              <a:buChar char="–"/>
              <a:defRPr sz="1800" kern="1200">
                <a:solidFill>
                  <a:srgbClr val="383333"/>
                </a:solidFill>
                <a:latin typeface="Franklin Gothic Book" panose="020B0503020102020204" pitchFamily="34" charset="0"/>
                <a:ea typeface="+mn-ea"/>
                <a:cs typeface="Arial" pitchFamily="34" charset="0"/>
              </a:defRPr>
            </a:lvl4pPr>
            <a:lvl5pPr marL="2057400" indent="-228600" algn="l" defTabSz="457200" rtl="0" eaLnBrk="1" latinLnBrk="0" hangingPunct="1">
              <a:spcBef>
                <a:spcPct val="20000"/>
              </a:spcBef>
              <a:buFont typeface="Arial"/>
              <a:buChar char="»"/>
              <a:defRPr sz="1800" kern="1200">
                <a:solidFill>
                  <a:srgbClr val="383333"/>
                </a:solidFill>
                <a:latin typeface="Franklin Gothic Book" panose="020B0503020102020204" pitchFamily="34" charset="0"/>
                <a:ea typeface="+mn-ea"/>
                <a:cs typeface="Arial" pitchFamily="34"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en-GB" sz="1800" i="1" dirty="0">
                <a:latin typeface="Arial" panose="020B0604020202020204" pitchFamily="34" charset="0"/>
              </a:rPr>
              <a:t>My biggest fear was seroconversion. I was wondering if we would be able to ensure that these people stay HIV negative.</a:t>
            </a:r>
            <a:endParaRPr lang="en-US" sz="1800" i="1" dirty="0">
              <a:latin typeface="Arial" panose="020B0604020202020204" pitchFamily="34" charset="0"/>
            </a:endParaRPr>
          </a:p>
          <a:p>
            <a:pPr lvl="1"/>
            <a:r>
              <a:rPr lang="en-US" sz="1800" dirty="0"/>
              <a:t>Nurse, female Kenya</a:t>
            </a:r>
          </a:p>
        </p:txBody>
      </p:sp>
      <p:sp>
        <p:nvSpPr>
          <p:cNvPr id="7" name="TextBox 6">
            <a:extLst>
              <a:ext uri="{FF2B5EF4-FFF2-40B4-BE49-F238E27FC236}">
                <a16:creationId xmlns:a16="http://schemas.microsoft.com/office/drawing/2014/main" id="{0BA06307-D476-8C4C-86DE-A1DE2EF0AB4F}"/>
              </a:ext>
            </a:extLst>
          </p:cNvPr>
          <p:cNvSpPr txBox="1"/>
          <p:nvPr/>
        </p:nvSpPr>
        <p:spPr>
          <a:xfrm>
            <a:off x="15921276" y="9574048"/>
            <a:ext cx="4842256" cy="1323439"/>
          </a:xfrm>
          <a:prstGeom prst="rect">
            <a:avLst/>
          </a:prstGeom>
          <a:noFill/>
        </p:spPr>
        <p:txBody>
          <a:bodyPr wrap="square" rtlCol="0">
            <a:spAutoFit/>
          </a:bodyPr>
          <a:lstStyle/>
          <a:p>
            <a:pPr algn="ctr"/>
            <a:r>
              <a:rPr lang="en-US" sz="2000" dirty="0">
                <a:latin typeface="Arial" panose="020B0604020202020204" pitchFamily="34" charset="0"/>
                <a:cs typeface="Arial" panose="020B0604020202020204" pitchFamily="34" charset="0"/>
              </a:rPr>
              <a:t>It is a good experience, seeing people who are at risk of contracting HIV getting protected from it. I personally think </a:t>
            </a:r>
            <a:r>
              <a:rPr lang="en-US" sz="2000" dirty="0" err="1">
                <a:latin typeface="Arial" panose="020B0604020202020204" pitchFamily="34" charset="0"/>
                <a:cs typeface="Arial" panose="020B0604020202020204" pitchFamily="34" charset="0"/>
              </a:rPr>
              <a:t>PrEP</a:t>
            </a:r>
            <a:r>
              <a:rPr lang="en-US" sz="2000" dirty="0">
                <a:latin typeface="Arial" panose="020B0604020202020204" pitchFamily="34" charset="0"/>
                <a:cs typeface="Arial" panose="020B0604020202020204" pitchFamily="34" charset="0"/>
              </a:rPr>
              <a:t> is a good idea... </a:t>
            </a:r>
          </a:p>
        </p:txBody>
      </p:sp>
      <p:sp>
        <p:nvSpPr>
          <p:cNvPr id="8" name="TextBox 7">
            <a:extLst>
              <a:ext uri="{FF2B5EF4-FFF2-40B4-BE49-F238E27FC236}">
                <a16:creationId xmlns:a16="http://schemas.microsoft.com/office/drawing/2014/main" id="{C919FD97-33AF-C249-92F2-98BECFAF95CB}"/>
              </a:ext>
            </a:extLst>
          </p:cNvPr>
          <p:cNvSpPr txBox="1"/>
          <p:nvPr/>
        </p:nvSpPr>
        <p:spPr>
          <a:xfrm>
            <a:off x="16491173" y="11123387"/>
            <a:ext cx="3478260" cy="400110"/>
          </a:xfrm>
          <a:prstGeom prst="rect">
            <a:avLst/>
          </a:prstGeom>
          <a:noFill/>
        </p:spPr>
        <p:txBody>
          <a:bodyPr wrap="none" rtlCol="0">
            <a:spAutoFit/>
          </a:bodyPr>
          <a:lstStyle/>
          <a:p>
            <a:r>
              <a:rPr lang="en-US" sz="2000" b="1" i="1" dirty="0"/>
              <a:t>Clinical Officer, male, E Uganda</a:t>
            </a:r>
          </a:p>
        </p:txBody>
      </p:sp>
      <p:sp>
        <p:nvSpPr>
          <p:cNvPr id="9" name="TextBox 3">
            <a:extLst>
              <a:ext uri="{FF2B5EF4-FFF2-40B4-BE49-F238E27FC236}">
                <a16:creationId xmlns:a16="http://schemas.microsoft.com/office/drawing/2014/main" id="{A4821D0E-73C7-1E44-81BE-89C84AF304CA}"/>
              </a:ext>
            </a:extLst>
          </p:cNvPr>
          <p:cNvSpPr txBox="1"/>
          <p:nvPr/>
        </p:nvSpPr>
        <p:spPr>
          <a:xfrm>
            <a:off x="504875" y="1554829"/>
            <a:ext cx="4952620" cy="120032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i="1" dirty="0">
                <a:latin typeface="Arial" panose="020B0604020202020204" pitchFamily="34" charset="0"/>
                <a:cs typeface="Arial" panose="020B0604020202020204" pitchFamily="34" charset="0"/>
              </a:rPr>
              <a:t>It is a good experience, seeing people who are at risk of contracting HIV getting protected from it. I personally think </a:t>
            </a:r>
            <a:r>
              <a:rPr lang="en-US" i="1" dirty="0" err="1">
                <a:latin typeface="Arial" panose="020B0604020202020204" pitchFamily="34" charset="0"/>
                <a:cs typeface="Arial" panose="020B0604020202020204" pitchFamily="34" charset="0"/>
              </a:rPr>
              <a:t>PrEP</a:t>
            </a:r>
            <a:r>
              <a:rPr lang="en-US" i="1" dirty="0">
                <a:latin typeface="Arial" panose="020B0604020202020204" pitchFamily="34" charset="0"/>
                <a:cs typeface="Arial" panose="020B0604020202020204" pitchFamily="34" charset="0"/>
              </a:rPr>
              <a:t> is a good idea... </a:t>
            </a:r>
          </a:p>
          <a:p>
            <a:pPr algn="ctr"/>
            <a:r>
              <a:rPr lang="en-US"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Clinical Officer, male, E Uganda</a:t>
            </a:r>
          </a:p>
        </p:txBody>
      </p:sp>
      <p:sp>
        <p:nvSpPr>
          <p:cNvPr id="11" name="TextBox 10">
            <a:extLst>
              <a:ext uri="{FF2B5EF4-FFF2-40B4-BE49-F238E27FC236}">
                <a16:creationId xmlns:a16="http://schemas.microsoft.com/office/drawing/2014/main" id="{48A0F8C1-F3CF-2147-90EC-9EAAFDBCA61E}"/>
              </a:ext>
            </a:extLst>
          </p:cNvPr>
          <p:cNvSpPr txBox="1"/>
          <p:nvPr/>
        </p:nvSpPr>
        <p:spPr>
          <a:xfrm>
            <a:off x="21279168" y="9574048"/>
            <a:ext cx="4105847" cy="1323439"/>
          </a:xfrm>
          <a:prstGeom prst="rect">
            <a:avLst/>
          </a:prstGeom>
          <a:noFill/>
        </p:spPr>
        <p:txBody>
          <a:bodyPr wrap="square" rtlCol="0" anchor="ctr">
            <a:spAutoFit/>
          </a:bodyPr>
          <a:lstStyle/>
          <a:p>
            <a:pPr algn="ctr" hangingPunct="0"/>
            <a:r>
              <a:rPr lang="en-GB" sz="2000" dirty="0">
                <a:latin typeface="Arial" panose="020B0604020202020204" pitchFamily="34" charset="0"/>
                <a:cs typeface="Arial" panose="020B0604020202020204" pitchFamily="34" charset="0"/>
              </a:rPr>
              <a:t>When a 24 year old man comes to you and tells you he is a fisherman with about 10 girlfriends, you see the need to give him </a:t>
            </a:r>
            <a:r>
              <a:rPr lang="en-GB" sz="2000" dirty="0" err="1">
                <a:latin typeface="Arial" panose="020B0604020202020204" pitchFamily="34" charset="0"/>
                <a:cs typeface="Arial" panose="020B0604020202020204" pitchFamily="34" charset="0"/>
              </a:rPr>
              <a:t>PrEP</a:t>
            </a:r>
            <a:r>
              <a:rPr lang="en-US" sz="2000" dirty="0">
                <a:latin typeface="Arial" panose="020B0604020202020204" pitchFamily="34" charset="0"/>
                <a:cs typeface="Arial" panose="020B0604020202020204" pitchFamily="34" charset="0"/>
              </a:rPr>
              <a:t>.</a:t>
            </a:r>
          </a:p>
        </p:txBody>
      </p:sp>
      <p:sp>
        <p:nvSpPr>
          <p:cNvPr id="12" name="TextBox 59">
            <a:extLst>
              <a:ext uri="{FF2B5EF4-FFF2-40B4-BE49-F238E27FC236}">
                <a16:creationId xmlns:a16="http://schemas.microsoft.com/office/drawing/2014/main" id="{CEF750D2-5621-9C48-BDC8-784E24485686}"/>
              </a:ext>
            </a:extLst>
          </p:cNvPr>
          <p:cNvSpPr txBox="1"/>
          <p:nvPr/>
        </p:nvSpPr>
        <p:spPr>
          <a:xfrm>
            <a:off x="504876" y="2956274"/>
            <a:ext cx="5220064" cy="1200329"/>
          </a:xfrm>
          <a:prstGeom prst="rect">
            <a:avLst/>
          </a:prstGeom>
          <a:noFill/>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hangingPunct="0"/>
            <a:r>
              <a:rPr lang="en-GB" i="1" dirty="0">
                <a:latin typeface="Arial" panose="020B0604020202020204" pitchFamily="34" charset="0"/>
                <a:cs typeface="Arial" panose="020B0604020202020204" pitchFamily="34" charset="0"/>
              </a:rPr>
              <a:t>When a 24 year old man comes to you and tells you he is a fisherman with about 10 girlfriends, you see the need to give him </a:t>
            </a:r>
            <a:r>
              <a:rPr lang="en-GB" i="1" dirty="0" err="1">
                <a:latin typeface="Arial" panose="020B0604020202020204" pitchFamily="34" charset="0"/>
                <a:cs typeface="Arial" panose="020B0604020202020204" pitchFamily="34" charset="0"/>
              </a:rPr>
              <a:t>PrEP</a:t>
            </a:r>
            <a:r>
              <a:rPr lang="en-US" i="1" dirty="0">
                <a:latin typeface="Arial" panose="020B0604020202020204" pitchFamily="34" charset="0"/>
                <a:cs typeface="Arial" panose="020B0604020202020204" pitchFamily="34" charset="0"/>
              </a:rPr>
              <a:t>.</a:t>
            </a:r>
          </a:p>
          <a:p>
            <a:pPr algn="ctr" hangingPunct="0"/>
            <a:r>
              <a:rPr lang="en-US" i="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Nurse, female, Kenya</a:t>
            </a:r>
          </a:p>
        </p:txBody>
      </p:sp>
      <p:sp>
        <p:nvSpPr>
          <p:cNvPr id="13" name="TextBox 12">
            <a:extLst>
              <a:ext uri="{FF2B5EF4-FFF2-40B4-BE49-F238E27FC236}">
                <a16:creationId xmlns:a16="http://schemas.microsoft.com/office/drawing/2014/main" id="{3FD3D2B9-B7EE-4D4F-ACDD-78E778B8C989}"/>
              </a:ext>
            </a:extLst>
          </p:cNvPr>
          <p:cNvSpPr txBox="1"/>
          <p:nvPr/>
        </p:nvSpPr>
        <p:spPr>
          <a:xfrm>
            <a:off x="23431236" y="13351712"/>
            <a:ext cx="5343994" cy="1938992"/>
          </a:xfrm>
          <a:prstGeom prst="rect">
            <a:avLst/>
          </a:prstGeom>
          <a:noFill/>
        </p:spPr>
        <p:txBody>
          <a:bodyPr wrap="square" rtlCol="0" anchor="ctr">
            <a:spAutoFit/>
          </a:bodyPr>
          <a:lstStyle/>
          <a:p>
            <a:pPr algn="ctr" hangingPunct="0"/>
            <a:r>
              <a:rPr lang="en-GB" sz="2000" dirty="0">
                <a:latin typeface="Arial" panose="020B0604020202020204" pitchFamily="34" charset="0"/>
                <a:cs typeface="Arial" panose="020B0604020202020204" pitchFamily="34" charset="0"/>
              </a:rPr>
              <a:t>The clients on ART…said that we have brought </a:t>
            </a:r>
            <a:r>
              <a:rPr lang="en-GB" sz="2000" dirty="0" err="1">
                <a:latin typeface="Arial" panose="020B0604020202020204" pitchFamily="34" charset="0"/>
                <a:cs typeface="Arial" panose="020B0604020202020204" pitchFamily="34" charset="0"/>
              </a:rPr>
              <a:t>PrEP</a:t>
            </a:r>
            <a:r>
              <a:rPr lang="en-GB" sz="2000" dirty="0">
                <a:latin typeface="Arial" panose="020B0604020202020204" pitchFamily="34" charset="0"/>
                <a:cs typeface="Arial" panose="020B0604020202020204" pitchFamily="34" charset="0"/>
              </a:rPr>
              <a:t> which has made people more sexually active in this community. They were complaining that we have encouraged people to just have sex. They were also asking if we have now forgotten about condoms.</a:t>
            </a:r>
            <a:endParaRPr lang="en-US" sz="2000" dirty="0">
              <a:latin typeface="Arial" panose="020B0604020202020204" pitchFamily="34" charset="0"/>
              <a:cs typeface="Arial" panose="020B0604020202020204" pitchFamily="34" charset="0"/>
            </a:endParaRPr>
          </a:p>
        </p:txBody>
      </p:sp>
      <p:sp>
        <p:nvSpPr>
          <p:cNvPr id="15" name="Content Placeholder 4">
            <a:extLst>
              <a:ext uri="{FF2B5EF4-FFF2-40B4-BE49-F238E27FC236}">
                <a16:creationId xmlns:a16="http://schemas.microsoft.com/office/drawing/2014/main" id="{4EA12253-4E40-5443-984B-17162A785BA4}"/>
              </a:ext>
            </a:extLst>
          </p:cNvPr>
          <p:cNvSpPr txBox="1">
            <a:spLocks/>
          </p:cNvSpPr>
          <p:nvPr/>
        </p:nvSpPr>
        <p:spPr>
          <a:xfrm>
            <a:off x="6144229" y="1525526"/>
            <a:ext cx="5711253" cy="126985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800" kern="1200">
                <a:solidFill>
                  <a:srgbClr val="383333"/>
                </a:solidFill>
                <a:latin typeface="Franklin Gothic Book" panose="020B0503020102020204" pitchFamily="34" charset="0"/>
                <a:ea typeface="+mn-ea"/>
                <a:cs typeface="Arial" pitchFamily="34" charset="0"/>
              </a:defRPr>
            </a:lvl1pPr>
            <a:lvl2pPr marL="742950" indent="-285750" algn="l" defTabSz="457200" rtl="0" eaLnBrk="1" latinLnBrk="0" hangingPunct="1">
              <a:spcBef>
                <a:spcPct val="20000"/>
              </a:spcBef>
              <a:buFont typeface="Arial"/>
              <a:buChar char="–"/>
              <a:defRPr sz="2400" kern="1200">
                <a:solidFill>
                  <a:srgbClr val="383333"/>
                </a:solidFill>
                <a:latin typeface="Franklin Gothic Book" panose="020B0503020102020204" pitchFamily="34" charset="0"/>
                <a:ea typeface="+mn-ea"/>
                <a:cs typeface="Arial" pitchFamily="34" charset="0"/>
              </a:defRPr>
            </a:lvl2pPr>
            <a:lvl3pPr marL="11430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3pPr>
            <a:lvl4pPr marL="1600200" indent="-228600" algn="l" defTabSz="457200" rtl="0" eaLnBrk="1" latinLnBrk="0" hangingPunct="1">
              <a:spcBef>
                <a:spcPct val="20000"/>
              </a:spcBef>
              <a:buFont typeface="Arial"/>
              <a:buChar char="–"/>
              <a:defRPr sz="1800" kern="1200">
                <a:solidFill>
                  <a:srgbClr val="383333"/>
                </a:solidFill>
                <a:latin typeface="Franklin Gothic Book" panose="020B0503020102020204" pitchFamily="34" charset="0"/>
                <a:ea typeface="+mn-ea"/>
                <a:cs typeface="Arial" pitchFamily="34" charset="0"/>
              </a:defRPr>
            </a:lvl4pPr>
            <a:lvl5pPr marL="2057400" indent="-228600" algn="l" defTabSz="457200" rtl="0" eaLnBrk="1" latinLnBrk="0" hangingPunct="1">
              <a:spcBef>
                <a:spcPct val="20000"/>
              </a:spcBef>
              <a:buFont typeface="Arial"/>
              <a:buChar char="»"/>
              <a:defRPr sz="1800" kern="1200">
                <a:solidFill>
                  <a:srgbClr val="383333"/>
                </a:solidFill>
                <a:latin typeface="Franklin Gothic Book" panose="020B0503020102020204" pitchFamily="34" charset="0"/>
                <a:ea typeface="+mn-ea"/>
                <a:cs typeface="Arial" pitchFamily="34"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en-GB" sz="1800" i="1" dirty="0">
                <a:solidFill>
                  <a:schemeClr val="tx1"/>
                </a:solidFill>
                <a:latin typeface="Arial" panose="020B0604020202020204" pitchFamily="34" charset="0"/>
              </a:rPr>
              <a:t>I was concerned that it</a:t>
            </a:r>
            <a:r>
              <a:rPr lang="en-GB" sz="1800" dirty="0">
                <a:solidFill>
                  <a:schemeClr val="tx1"/>
                </a:solidFill>
                <a:latin typeface="Arial" panose="020B0604020202020204" pitchFamily="34" charset="0"/>
              </a:rPr>
              <a:t> </a:t>
            </a:r>
            <a:r>
              <a:rPr lang="en-GB" sz="1800" i="1" dirty="0">
                <a:solidFill>
                  <a:schemeClr val="tx1"/>
                </a:solidFill>
                <a:latin typeface="Arial" panose="020B0604020202020204" pitchFamily="34" charset="0"/>
              </a:rPr>
              <a:t>was not going to be accepted, because remember, these are people who are not sick, and the drugs too have the side effects.</a:t>
            </a:r>
            <a:r>
              <a:rPr lang="en-US" sz="1800" i="1" dirty="0">
                <a:solidFill>
                  <a:schemeClr val="tx1"/>
                </a:solidFill>
                <a:latin typeface="Arial" panose="020B0604020202020204" pitchFamily="34" charset="0"/>
              </a:rPr>
              <a:t> </a:t>
            </a:r>
          </a:p>
          <a:p>
            <a:pPr marL="0" indent="0">
              <a:buNone/>
            </a:pPr>
            <a:r>
              <a:rPr lang="en-US" sz="1600" dirty="0">
                <a:latin typeface="Arial" panose="020B0604020202020204" pitchFamily="34" charset="0"/>
              </a:rPr>
              <a:t>					- Nurse, female, Kenya</a:t>
            </a:r>
          </a:p>
        </p:txBody>
      </p:sp>
      <p:sp>
        <p:nvSpPr>
          <p:cNvPr id="16" name="Content Placeholder 4">
            <a:extLst>
              <a:ext uri="{FF2B5EF4-FFF2-40B4-BE49-F238E27FC236}">
                <a16:creationId xmlns:a16="http://schemas.microsoft.com/office/drawing/2014/main" id="{D2B05D52-CAA8-9045-BB68-D0D64A7E7B20}"/>
              </a:ext>
            </a:extLst>
          </p:cNvPr>
          <p:cNvSpPr txBox="1">
            <a:spLocks/>
          </p:cNvSpPr>
          <p:nvPr/>
        </p:nvSpPr>
        <p:spPr>
          <a:xfrm>
            <a:off x="6144228" y="2821883"/>
            <a:ext cx="5711253" cy="1741541"/>
          </a:xfrm>
          <a:prstGeom prst="rect">
            <a:avLst/>
          </a:prstGeom>
          <a:solidFill>
            <a:schemeClr val="bg1"/>
          </a:solidFill>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rgbClr val="383333"/>
                </a:solidFill>
                <a:latin typeface="Franklin Gothic Book" panose="020B0503020102020204" pitchFamily="34" charset="0"/>
                <a:ea typeface="+mn-ea"/>
                <a:cs typeface="Arial" pitchFamily="34" charset="0"/>
              </a:defRPr>
            </a:lvl1pPr>
            <a:lvl2pPr marL="742950" indent="-285750" algn="l" defTabSz="457200" rtl="0" eaLnBrk="1" latinLnBrk="0" hangingPunct="1">
              <a:spcBef>
                <a:spcPct val="20000"/>
              </a:spcBef>
              <a:buFont typeface="Arial"/>
              <a:buChar char="–"/>
              <a:defRPr sz="2400" kern="1200">
                <a:solidFill>
                  <a:srgbClr val="383333"/>
                </a:solidFill>
                <a:latin typeface="Franklin Gothic Book" panose="020B0503020102020204" pitchFamily="34" charset="0"/>
                <a:ea typeface="+mn-ea"/>
                <a:cs typeface="Arial" pitchFamily="34" charset="0"/>
              </a:defRPr>
            </a:lvl2pPr>
            <a:lvl3pPr marL="11430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3pPr>
            <a:lvl4pPr marL="1600200" indent="-228600" algn="l" defTabSz="457200" rtl="0" eaLnBrk="1" latinLnBrk="0" hangingPunct="1">
              <a:spcBef>
                <a:spcPct val="20000"/>
              </a:spcBef>
              <a:buFont typeface="Arial"/>
              <a:buChar char="–"/>
              <a:defRPr sz="1800" kern="1200">
                <a:solidFill>
                  <a:srgbClr val="383333"/>
                </a:solidFill>
                <a:latin typeface="Franklin Gothic Book" panose="020B0503020102020204" pitchFamily="34" charset="0"/>
                <a:ea typeface="+mn-ea"/>
                <a:cs typeface="Arial" pitchFamily="34" charset="0"/>
              </a:defRPr>
            </a:lvl4pPr>
            <a:lvl5pPr marL="2057400" indent="-228600" algn="l" defTabSz="457200" rtl="0" eaLnBrk="1" latinLnBrk="0" hangingPunct="1">
              <a:spcBef>
                <a:spcPct val="20000"/>
              </a:spcBef>
              <a:buFont typeface="Arial"/>
              <a:buChar char="»"/>
              <a:defRPr sz="1800" kern="1200">
                <a:solidFill>
                  <a:srgbClr val="383333"/>
                </a:solidFill>
                <a:latin typeface="Franklin Gothic Book" panose="020B0503020102020204" pitchFamily="34" charset="0"/>
                <a:ea typeface="+mn-ea"/>
                <a:cs typeface="Arial" pitchFamily="34"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en-GB" sz="1800" i="1" dirty="0">
                <a:latin typeface="Arial" panose="020B0604020202020204" pitchFamily="34" charset="0"/>
              </a:rPr>
              <a:t>The clients complain when they have just started taking the pills. Say out of 30 pills, they will complain when they have taken only 2 or 4. Some of them complain of side effects when they have not even started taking the pills! </a:t>
            </a:r>
            <a:r>
              <a:rPr lang="en-US" sz="1600" dirty="0">
                <a:latin typeface="Arial" panose="020B0604020202020204" pitchFamily="34" charset="0"/>
              </a:rPr>
              <a:t>	</a:t>
            </a:r>
          </a:p>
          <a:p>
            <a:pPr marL="0" indent="0">
              <a:buNone/>
            </a:pPr>
            <a:r>
              <a:rPr lang="en-US" sz="1600" dirty="0">
                <a:latin typeface="Arial" panose="020B0604020202020204" pitchFamily="34" charset="0"/>
              </a:rPr>
              <a:t>					- Nurse tracker, male, SW Uganda</a:t>
            </a:r>
          </a:p>
        </p:txBody>
      </p:sp>
      <p:sp>
        <p:nvSpPr>
          <p:cNvPr id="17" name="Content Placeholder 4">
            <a:extLst>
              <a:ext uri="{FF2B5EF4-FFF2-40B4-BE49-F238E27FC236}">
                <a16:creationId xmlns:a16="http://schemas.microsoft.com/office/drawing/2014/main" id="{1C02A882-A51B-0B49-A7E0-04795D13958E}"/>
              </a:ext>
            </a:extLst>
          </p:cNvPr>
          <p:cNvSpPr txBox="1">
            <a:spLocks/>
          </p:cNvSpPr>
          <p:nvPr/>
        </p:nvSpPr>
        <p:spPr>
          <a:xfrm>
            <a:off x="159026" y="5422379"/>
            <a:ext cx="5807713" cy="1422368"/>
          </a:xfrm>
          <a:prstGeom prst="rect">
            <a:avLst/>
          </a:prstGeom>
          <a:solidFill>
            <a:schemeClr val="bg1"/>
          </a:solidFill>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2800" kern="1200">
                <a:solidFill>
                  <a:srgbClr val="383333"/>
                </a:solidFill>
                <a:latin typeface="Franklin Gothic Book" panose="020B0503020102020204" pitchFamily="34" charset="0"/>
                <a:ea typeface="+mn-ea"/>
                <a:cs typeface="Arial" pitchFamily="34" charset="0"/>
              </a:defRPr>
            </a:lvl1pPr>
            <a:lvl2pPr marL="742950" indent="-285750" algn="l" defTabSz="457200" rtl="0" eaLnBrk="1" latinLnBrk="0" hangingPunct="1">
              <a:spcBef>
                <a:spcPct val="20000"/>
              </a:spcBef>
              <a:buFont typeface="Arial"/>
              <a:buChar char="–"/>
              <a:defRPr sz="2400" kern="1200">
                <a:solidFill>
                  <a:srgbClr val="383333"/>
                </a:solidFill>
                <a:latin typeface="Franklin Gothic Book" panose="020B0503020102020204" pitchFamily="34" charset="0"/>
                <a:ea typeface="+mn-ea"/>
                <a:cs typeface="Arial" pitchFamily="34" charset="0"/>
              </a:defRPr>
            </a:lvl2pPr>
            <a:lvl3pPr marL="11430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3pPr>
            <a:lvl4pPr marL="1600200" indent="-228600" algn="l" defTabSz="457200" rtl="0" eaLnBrk="1" latinLnBrk="0" hangingPunct="1">
              <a:spcBef>
                <a:spcPct val="20000"/>
              </a:spcBef>
              <a:buFont typeface="Arial"/>
              <a:buChar char="–"/>
              <a:defRPr sz="1800" kern="1200">
                <a:solidFill>
                  <a:srgbClr val="383333"/>
                </a:solidFill>
                <a:latin typeface="Franklin Gothic Book" panose="020B0503020102020204" pitchFamily="34" charset="0"/>
                <a:ea typeface="+mn-ea"/>
                <a:cs typeface="Arial" pitchFamily="34" charset="0"/>
              </a:defRPr>
            </a:lvl4pPr>
            <a:lvl5pPr marL="2057400" indent="-228600" algn="l" defTabSz="457200" rtl="0" eaLnBrk="1" latinLnBrk="0" hangingPunct="1">
              <a:spcBef>
                <a:spcPct val="20000"/>
              </a:spcBef>
              <a:buFont typeface="Arial"/>
              <a:buChar char="»"/>
              <a:defRPr sz="1800" kern="1200">
                <a:solidFill>
                  <a:srgbClr val="383333"/>
                </a:solidFill>
                <a:latin typeface="Franklin Gothic Book" panose="020B0503020102020204" pitchFamily="34" charset="0"/>
                <a:ea typeface="+mn-ea"/>
                <a:cs typeface="Arial" pitchFamily="34"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en-GB" sz="1800" i="1" dirty="0">
                <a:latin typeface="Arial" panose="020B0604020202020204" pitchFamily="34" charset="0"/>
              </a:rPr>
              <a:t>My first question was whether </a:t>
            </a:r>
            <a:r>
              <a:rPr lang="en-GB" sz="1800" i="1" dirty="0" err="1">
                <a:latin typeface="Arial" panose="020B0604020202020204" pitchFamily="34" charset="0"/>
              </a:rPr>
              <a:t>PrEP</a:t>
            </a:r>
            <a:r>
              <a:rPr lang="en-GB" sz="1800" i="1" dirty="0">
                <a:latin typeface="Arial" panose="020B0604020202020204" pitchFamily="34" charset="0"/>
              </a:rPr>
              <a:t> will be sustainable. Will the clients manage to come for the drugs? Because we have all types of people here, especially the boda-boda riders are ever busy…</a:t>
            </a:r>
            <a:r>
              <a:rPr lang="en-US" sz="1800" i="1" dirty="0">
                <a:latin typeface="Arial" panose="020B0604020202020204" pitchFamily="34" charset="0"/>
              </a:rPr>
              <a:t> </a:t>
            </a:r>
            <a:r>
              <a:rPr lang="en-US" sz="1600" i="1" dirty="0">
                <a:latin typeface="Arial" panose="020B0604020202020204" pitchFamily="34" charset="0"/>
              </a:rPr>
              <a:t>	</a:t>
            </a:r>
          </a:p>
          <a:p>
            <a:pPr marL="0" indent="0">
              <a:buNone/>
            </a:pPr>
            <a:r>
              <a:rPr lang="en-US" sz="1600" i="1" dirty="0">
                <a:latin typeface="Arial" panose="020B0604020202020204" pitchFamily="34" charset="0"/>
              </a:rPr>
              <a:t>					</a:t>
            </a:r>
            <a:r>
              <a:rPr lang="en-US" sz="1600" dirty="0">
                <a:latin typeface="Arial" panose="020B0604020202020204" pitchFamily="34" charset="0"/>
              </a:rPr>
              <a:t>- Nurse, female, Kenya</a:t>
            </a:r>
          </a:p>
        </p:txBody>
      </p:sp>
    </p:spTree>
    <p:extLst>
      <p:ext uri="{BB962C8B-B14F-4D97-AF65-F5344CB8AC3E}">
        <p14:creationId xmlns:p14="http://schemas.microsoft.com/office/powerpoint/2010/main" val="2479836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6" grpId="0" animBg="1"/>
      <p:bldP spid="9" grpId="0"/>
      <p:bldP spid="12" grpId="0"/>
      <p:bldP spid="15" grpId="0"/>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278" y="248134"/>
            <a:ext cx="11794435" cy="543508"/>
          </a:xfrm>
        </p:spPr>
        <p:txBody>
          <a:bodyPr>
            <a:normAutofit fontScale="90000"/>
          </a:bodyPr>
          <a:lstStyle/>
          <a:p>
            <a:r>
              <a:rPr lang="en-US" dirty="0">
                <a:latin typeface="Arial" panose="020B0604020202020204" pitchFamily="34" charset="0"/>
              </a:rPr>
              <a:t>Challenges to social roles in communities &amp; clinic</a:t>
            </a:r>
          </a:p>
        </p:txBody>
      </p:sp>
      <p:sp>
        <p:nvSpPr>
          <p:cNvPr id="4" name="TextBox 68">
            <a:extLst>
              <a:ext uri="{FF2B5EF4-FFF2-40B4-BE49-F238E27FC236}">
                <a16:creationId xmlns:a16="http://schemas.microsoft.com/office/drawing/2014/main" id="{7D9A0717-53E0-D148-A8E8-03D68EC70807}"/>
              </a:ext>
            </a:extLst>
          </p:cNvPr>
          <p:cNvSpPr txBox="1"/>
          <p:nvPr/>
        </p:nvSpPr>
        <p:spPr>
          <a:xfrm>
            <a:off x="6453808" y="2851450"/>
            <a:ext cx="5512905" cy="1569660"/>
          </a:xfrm>
          <a:prstGeom prst="rect">
            <a:avLst/>
          </a:prstGeom>
          <a:noFill/>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hangingPunct="0"/>
            <a:r>
              <a:rPr lang="en-GB" sz="1600" i="1" dirty="0">
                <a:latin typeface="Arial" panose="020B0604020202020204" pitchFamily="34" charset="0"/>
                <a:cs typeface="Arial" panose="020B0604020202020204" pitchFamily="34" charset="0"/>
              </a:rPr>
              <a:t>The clients on ART… said that we have brought </a:t>
            </a:r>
            <a:r>
              <a:rPr lang="en-GB" sz="1600" i="1" dirty="0" err="1">
                <a:latin typeface="Arial" panose="020B0604020202020204" pitchFamily="34" charset="0"/>
                <a:cs typeface="Arial" panose="020B0604020202020204" pitchFamily="34" charset="0"/>
              </a:rPr>
              <a:t>PrEP</a:t>
            </a:r>
            <a:r>
              <a:rPr lang="en-GB" sz="1600" i="1" dirty="0">
                <a:latin typeface="Arial" panose="020B0604020202020204" pitchFamily="34" charset="0"/>
                <a:cs typeface="Arial" panose="020B0604020202020204" pitchFamily="34" charset="0"/>
              </a:rPr>
              <a:t> which has made people more sexually active in this community. They were complaining that we have encouraged people to just have sex, [and]  asking if we have now forgotten about condoms. </a:t>
            </a:r>
          </a:p>
          <a:p>
            <a:pPr hangingPunct="0"/>
            <a:r>
              <a:rPr lang="en-GB" sz="1600" dirty="0">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 Nurse, female, Kenya</a:t>
            </a:r>
            <a:endParaRPr lang="en-US" sz="1400" dirty="0">
              <a:latin typeface="Arial" panose="020B0604020202020204" pitchFamily="34" charset="0"/>
              <a:cs typeface="Arial" panose="020B0604020202020204" pitchFamily="34" charset="0"/>
            </a:endParaRPr>
          </a:p>
        </p:txBody>
      </p:sp>
      <p:sp>
        <p:nvSpPr>
          <p:cNvPr id="5" name="TextBox 77">
            <a:extLst>
              <a:ext uri="{FF2B5EF4-FFF2-40B4-BE49-F238E27FC236}">
                <a16:creationId xmlns:a16="http://schemas.microsoft.com/office/drawing/2014/main" id="{B44F1572-0593-E140-A9B4-EE9CB50551E6}"/>
              </a:ext>
            </a:extLst>
          </p:cNvPr>
          <p:cNvSpPr txBox="1"/>
          <p:nvPr/>
        </p:nvSpPr>
        <p:spPr>
          <a:xfrm>
            <a:off x="8792439" y="1082830"/>
            <a:ext cx="3088511" cy="1569660"/>
          </a:xfrm>
          <a:prstGeom prst="rect">
            <a:avLst/>
          </a:prstGeom>
          <a:noFill/>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hangingPunct="0"/>
            <a:r>
              <a:rPr lang="en-GB" sz="1600" i="1" dirty="0">
                <a:latin typeface="Arial" panose="020B0604020202020204" pitchFamily="34" charset="0"/>
                <a:cs typeface="Arial" panose="020B0604020202020204" pitchFamily="34" charset="0"/>
              </a:rPr>
              <a:t>I thought that people were going to start having serious unprotected sex; like tying a boom on the neck, a kind of self-suicide. </a:t>
            </a:r>
          </a:p>
          <a:p>
            <a:pPr hangingPunct="0"/>
            <a:r>
              <a:rPr lang="en-GB" sz="1600" dirty="0">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 Nurse, male, SW Uganda</a:t>
            </a:r>
            <a:endParaRPr lang="en-US" sz="1400" dirty="0">
              <a:latin typeface="Arial" panose="020B0604020202020204" pitchFamily="34" charset="0"/>
              <a:cs typeface="Arial" panose="020B0604020202020204" pitchFamily="34" charset="0"/>
            </a:endParaRPr>
          </a:p>
        </p:txBody>
      </p:sp>
      <p:sp>
        <p:nvSpPr>
          <p:cNvPr id="6" name="TextBox 71">
            <a:extLst>
              <a:ext uri="{FF2B5EF4-FFF2-40B4-BE49-F238E27FC236}">
                <a16:creationId xmlns:a16="http://schemas.microsoft.com/office/drawing/2014/main" id="{86ACEB4E-D170-AB45-A12B-8397D82BD248}"/>
              </a:ext>
            </a:extLst>
          </p:cNvPr>
          <p:cNvSpPr txBox="1"/>
          <p:nvPr/>
        </p:nvSpPr>
        <p:spPr>
          <a:xfrm>
            <a:off x="6400799" y="1237622"/>
            <a:ext cx="2312128" cy="1015663"/>
          </a:xfrm>
          <a:prstGeom prst="rect">
            <a:avLst/>
          </a:prstGeom>
          <a:noFill/>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hangingPunct="0"/>
            <a:r>
              <a:rPr lang="en-GB" sz="1600" i="1" dirty="0">
                <a:latin typeface="Arial" panose="020B0604020202020204" pitchFamily="34" charset="0"/>
                <a:cs typeface="Arial" panose="020B0604020202020204" pitchFamily="34" charset="0"/>
              </a:rPr>
              <a:t>I felt it [</a:t>
            </a:r>
            <a:r>
              <a:rPr lang="en-GB" sz="1600" i="1" dirty="0" err="1">
                <a:latin typeface="Arial" panose="020B0604020202020204" pitchFamily="34" charset="0"/>
                <a:cs typeface="Arial" panose="020B0604020202020204" pitchFamily="34" charset="0"/>
              </a:rPr>
              <a:t>PrEP</a:t>
            </a:r>
            <a:r>
              <a:rPr lang="en-GB" sz="1600" i="1" dirty="0">
                <a:latin typeface="Arial" panose="020B0604020202020204" pitchFamily="34" charset="0"/>
                <a:cs typeface="Arial" panose="020B0604020202020204" pitchFamily="34" charset="0"/>
              </a:rPr>
              <a:t>] would increase promiscuity…</a:t>
            </a:r>
            <a:endParaRPr lang="en-GB" sz="1600" dirty="0">
              <a:latin typeface="Arial" panose="020B0604020202020204" pitchFamily="34" charset="0"/>
              <a:cs typeface="Arial" panose="020B0604020202020204" pitchFamily="34" charset="0"/>
            </a:endParaRPr>
          </a:p>
          <a:p>
            <a:pPr lvl="1" hangingPunct="0"/>
            <a:r>
              <a:rPr lang="en-GB" sz="1400" dirty="0">
                <a:latin typeface="Arial" panose="020B0604020202020204" pitchFamily="34" charset="0"/>
                <a:cs typeface="Arial" panose="020B0604020202020204" pitchFamily="34" charset="0"/>
              </a:rPr>
              <a:t>- Clinical Officer, female, E Uganda</a:t>
            </a:r>
          </a:p>
        </p:txBody>
      </p:sp>
      <p:sp>
        <p:nvSpPr>
          <p:cNvPr id="7" name="TextBox 6">
            <a:extLst>
              <a:ext uri="{FF2B5EF4-FFF2-40B4-BE49-F238E27FC236}">
                <a16:creationId xmlns:a16="http://schemas.microsoft.com/office/drawing/2014/main" id="{CEEF1377-A253-9F46-A79B-FCC763C4C26B}"/>
              </a:ext>
            </a:extLst>
          </p:cNvPr>
          <p:cNvSpPr txBox="1"/>
          <p:nvPr/>
        </p:nvSpPr>
        <p:spPr>
          <a:xfrm>
            <a:off x="23299589" y="28791844"/>
            <a:ext cx="6819903" cy="1323439"/>
          </a:xfrm>
          <a:prstGeom prst="rect">
            <a:avLst/>
          </a:prstGeom>
          <a:noFill/>
        </p:spPr>
        <p:txBody>
          <a:bodyPr wrap="square" rtlCol="0" anchor="ctr">
            <a:spAutoFit/>
          </a:bodyPr>
          <a:lstStyle/>
          <a:p>
            <a:pPr algn="ctr" hangingPunct="0"/>
            <a:r>
              <a:rPr lang="en-US" sz="2000" dirty="0">
                <a:latin typeface="Arial" panose="020B0604020202020204" pitchFamily="34" charset="0"/>
                <a:cs typeface="Arial" panose="020B0604020202020204" pitchFamily="34" charset="0"/>
              </a:rPr>
              <a:t>I  ask myself questions sometimes, because some people come for </a:t>
            </a:r>
            <a:r>
              <a:rPr lang="en-US" sz="2000" dirty="0" err="1">
                <a:latin typeface="Arial" panose="020B0604020202020204" pitchFamily="34" charset="0"/>
                <a:cs typeface="Arial" panose="020B0604020202020204" pitchFamily="34" charset="0"/>
              </a:rPr>
              <a:t>PrEP</a:t>
            </a:r>
            <a:r>
              <a:rPr lang="en-US" sz="2000" dirty="0">
                <a:latin typeface="Arial" panose="020B0604020202020204" pitchFamily="34" charset="0"/>
                <a:cs typeface="Arial" panose="020B0604020202020204" pitchFamily="34" charset="0"/>
              </a:rPr>
              <a:t> based on suspicion and no conclusive evidence that the partner is cheating or has other sexual partners.</a:t>
            </a:r>
            <a:r>
              <a:rPr lang="en-GB"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
        <p:nvSpPr>
          <p:cNvPr id="8" name="TextBox 89">
            <a:extLst>
              <a:ext uri="{FF2B5EF4-FFF2-40B4-BE49-F238E27FC236}">
                <a16:creationId xmlns:a16="http://schemas.microsoft.com/office/drawing/2014/main" id="{10088EED-F97D-C94E-B29D-E61BCCB5596F}"/>
              </a:ext>
            </a:extLst>
          </p:cNvPr>
          <p:cNvSpPr txBox="1"/>
          <p:nvPr/>
        </p:nvSpPr>
        <p:spPr>
          <a:xfrm>
            <a:off x="6453808" y="4594693"/>
            <a:ext cx="5288371" cy="1077218"/>
          </a:xfrm>
          <a:prstGeom prst="rect">
            <a:avLst/>
          </a:prstGeom>
          <a:noFill/>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hangingPunct="0"/>
            <a:r>
              <a:rPr lang="en-US" sz="1600" i="1" dirty="0">
                <a:latin typeface="Arial" panose="020B0604020202020204" pitchFamily="34" charset="0"/>
                <a:cs typeface="Arial" panose="020B0604020202020204" pitchFamily="34" charset="0"/>
              </a:rPr>
              <a:t>I ask myself questions sometimes, because some people come for </a:t>
            </a:r>
            <a:r>
              <a:rPr lang="en-US" sz="1600" i="1" dirty="0" err="1">
                <a:latin typeface="Arial" panose="020B0604020202020204" pitchFamily="34" charset="0"/>
                <a:cs typeface="Arial" panose="020B0604020202020204" pitchFamily="34" charset="0"/>
              </a:rPr>
              <a:t>PrEP</a:t>
            </a:r>
            <a:r>
              <a:rPr lang="en-US" sz="1600" i="1" dirty="0">
                <a:latin typeface="Arial" panose="020B0604020202020204" pitchFamily="34" charset="0"/>
                <a:cs typeface="Arial" panose="020B0604020202020204" pitchFamily="34" charset="0"/>
              </a:rPr>
              <a:t> based on suspicion and no conclusive evidence that the partner is cheating...</a:t>
            </a:r>
          </a:p>
          <a:p>
            <a:pPr hangingPunct="0"/>
            <a:r>
              <a:rPr lang="en-US" sz="1400" dirty="0">
                <a:latin typeface="Arial" panose="020B0604020202020204" pitchFamily="34" charset="0"/>
                <a:cs typeface="Arial" panose="020B0604020202020204" pitchFamily="34" charset="0"/>
              </a:rPr>
              <a:t>				- Clinical Officer, male, E Uganda</a:t>
            </a:r>
            <a:r>
              <a:rPr lang="en-GB" sz="1400" dirty="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p:sp>
        <p:nvSpPr>
          <p:cNvPr id="9" name="TextBox 89">
            <a:extLst>
              <a:ext uri="{FF2B5EF4-FFF2-40B4-BE49-F238E27FC236}">
                <a16:creationId xmlns:a16="http://schemas.microsoft.com/office/drawing/2014/main" id="{4002AAF7-710E-384E-84BB-3CCA867CB75A}"/>
              </a:ext>
            </a:extLst>
          </p:cNvPr>
          <p:cNvSpPr txBox="1"/>
          <p:nvPr/>
        </p:nvSpPr>
        <p:spPr>
          <a:xfrm>
            <a:off x="6453809" y="5738171"/>
            <a:ext cx="5394014" cy="1046440"/>
          </a:xfrm>
          <a:prstGeom prst="rect">
            <a:avLst/>
          </a:prstGeom>
          <a:solidFill>
            <a:schemeClr val="bg1"/>
          </a:solidFill>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hangingPunct="0"/>
            <a:r>
              <a:rPr lang="en-GB" sz="1600" i="1" dirty="0">
                <a:latin typeface="Arial" panose="020B0604020202020204" pitchFamily="34" charset="0"/>
                <a:cs typeface="Arial" panose="020B0604020202020204" pitchFamily="34" charset="0"/>
              </a:rPr>
              <a:t>The question they ask: ‘out of the many people that were there, why did they chose </a:t>
            </a:r>
            <a:r>
              <a:rPr lang="en-GB" sz="1600" b="1" i="1" dirty="0">
                <a:latin typeface="Arial" panose="020B0604020202020204" pitchFamily="34" charset="0"/>
                <a:cs typeface="Arial" panose="020B0604020202020204" pitchFamily="34" charset="0"/>
              </a:rPr>
              <a:t>me</a:t>
            </a:r>
            <a:r>
              <a:rPr lang="en-GB" sz="1600" i="1" dirty="0">
                <a:latin typeface="Arial" panose="020B0604020202020204" pitchFamily="34" charset="0"/>
                <a:cs typeface="Arial" panose="020B0604020202020204" pitchFamily="34" charset="0"/>
              </a:rPr>
              <a:t> to be at risk? Am I the worst out of all those people?’</a:t>
            </a:r>
            <a:r>
              <a:rPr lang="en-US" sz="1600" i="1" dirty="0">
                <a:latin typeface="Arial" panose="020B0604020202020204" pitchFamily="34" charset="0"/>
                <a:cs typeface="Arial" panose="020B0604020202020204" pitchFamily="34" charset="0"/>
              </a:rPr>
              <a:t> </a:t>
            </a:r>
          </a:p>
          <a:p>
            <a:pPr hangingPunct="0"/>
            <a:r>
              <a:rPr lang="en-US" sz="1400" i="1"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 Clinical Officer, female, SW Uganda</a:t>
            </a:r>
            <a:r>
              <a:rPr lang="en-GB" sz="1400" dirty="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2277" y="990602"/>
            <a:ext cx="6281530" cy="5867398"/>
          </a:xfrm>
          <a:solidFill>
            <a:schemeClr val="bg1"/>
          </a:solidFill>
        </p:spPr>
        <p:txBody>
          <a:bodyPr>
            <a:normAutofit/>
          </a:bodyPr>
          <a:lstStyle/>
          <a:p>
            <a:pPr defTabSz="888990" eaLnBrk="0" fontAlgn="base" hangingPunct="0">
              <a:spcBef>
                <a:spcPct val="0"/>
              </a:spcBef>
              <a:spcAft>
                <a:spcPct val="0"/>
              </a:spcAft>
              <a:buFont typeface="Wingdings" pitchFamily="2" charset="2"/>
              <a:buChar char="v"/>
            </a:pPr>
            <a:r>
              <a:rPr lang="en-US" sz="2400" b="1" dirty="0">
                <a:latin typeface="Arial" panose="020B0604020202020204" pitchFamily="34" charset="0"/>
              </a:rPr>
              <a:t>Offering </a:t>
            </a:r>
            <a:r>
              <a:rPr lang="en-US" sz="2400" b="1" dirty="0" err="1">
                <a:latin typeface="Arial" panose="020B0604020202020204" pitchFamily="34" charset="0"/>
              </a:rPr>
              <a:t>PrEP</a:t>
            </a:r>
            <a:r>
              <a:rPr lang="en-US" sz="2400" b="1" dirty="0">
                <a:latin typeface="Arial" panose="020B0604020202020204" pitchFamily="34" charset="0"/>
              </a:rPr>
              <a:t> presented a moral dilemma for some, who feared it    could lead to increased ‘immorality’, HIV and STI, &amp; mistrust in couples</a:t>
            </a:r>
          </a:p>
          <a:p>
            <a:pPr marL="0" indent="0">
              <a:buNone/>
            </a:pPr>
            <a:endParaRPr lang="en-GB" sz="1600" dirty="0"/>
          </a:p>
          <a:p>
            <a:pPr>
              <a:buFont typeface="Wingdings" pitchFamily="2" charset="2"/>
              <a:buChar char="v"/>
            </a:pPr>
            <a:r>
              <a:rPr lang="en-GB" sz="2400" b="1" dirty="0">
                <a:latin typeface="Arial" panose="020B0604020202020204" pitchFamily="34" charset="0"/>
              </a:rPr>
              <a:t>Others did not hold stigmatizing attitudes, but feared being blamed for promoting ‘promiscuity’ in communities</a:t>
            </a:r>
          </a:p>
          <a:p>
            <a:pPr marL="0" indent="0">
              <a:buNone/>
            </a:pPr>
            <a:endParaRPr lang="en-GB" sz="1600" b="1" dirty="0">
              <a:latin typeface="Arial" panose="020B0604020202020204" pitchFamily="34" charset="0"/>
            </a:endParaRPr>
          </a:p>
          <a:p>
            <a:pPr>
              <a:buFont typeface="Wingdings" pitchFamily="2" charset="2"/>
              <a:buChar char="v"/>
            </a:pPr>
            <a:r>
              <a:rPr lang="en-US" sz="2400" b="1" dirty="0">
                <a:latin typeface="Arial" panose="020B0604020202020204" pitchFamily="34" charset="0"/>
              </a:rPr>
              <a:t>Communication was challenging: Assessing &amp; explaining HIV risk,  usage &amp; adherence (especially ‘seasons of risk’), guidelines for   safely stopping &amp; restarting </a:t>
            </a:r>
            <a:r>
              <a:rPr lang="en-US" sz="2400" b="1" dirty="0" err="1">
                <a:latin typeface="Arial" panose="020B0604020202020204" pitchFamily="34" charset="0"/>
              </a:rPr>
              <a:t>PrEP</a:t>
            </a:r>
            <a:endParaRPr lang="en-US" sz="2400" b="1" dirty="0">
              <a:latin typeface="Arial" panose="020B0604020202020204" pitchFamily="34" charset="0"/>
            </a:endParaRPr>
          </a:p>
        </p:txBody>
      </p:sp>
      <p:sp>
        <p:nvSpPr>
          <p:cNvPr id="11" name="Right Brace 10">
            <a:extLst>
              <a:ext uri="{FF2B5EF4-FFF2-40B4-BE49-F238E27FC236}">
                <a16:creationId xmlns:a16="http://schemas.microsoft.com/office/drawing/2014/main" id="{E08D5D8C-EEF3-F245-A1D5-9D579D2FBD3D}"/>
              </a:ext>
            </a:extLst>
          </p:cNvPr>
          <p:cNvSpPr/>
          <p:nvPr/>
        </p:nvSpPr>
        <p:spPr>
          <a:xfrm>
            <a:off x="5956853" y="990602"/>
            <a:ext cx="384313" cy="1661888"/>
          </a:xfrm>
          <a:prstGeom prst="rightBrace">
            <a:avLst>
              <a:gd name="adj1" fmla="val 92333"/>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Right Brace 11">
            <a:extLst>
              <a:ext uri="{FF2B5EF4-FFF2-40B4-BE49-F238E27FC236}">
                <a16:creationId xmlns:a16="http://schemas.microsoft.com/office/drawing/2014/main" id="{EEF79110-6C98-D741-B943-2BCFAB645824}"/>
              </a:ext>
            </a:extLst>
          </p:cNvPr>
          <p:cNvSpPr/>
          <p:nvPr/>
        </p:nvSpPr>
        <p:spPr>
          <a:xfrm>
            <a:off x="5956853" y="4594693"/>
            <a:ext cx="384313" cy="1934057"/>
          </a:xfrm>
          <a:prstGeom prst="rightBrace">
            <a:avLst>
              <a:gd name="adj1" fmla="val 92333"/>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Right Brace 12">
            <a:extLst>
              <a:ext uri="{FF2B5EF4-FFF2-40B4-BE49-F238E27FC236}">
                <a16:creationId xmlns:a16="http://schemas.microsoft.com/office/drawing/2014/main" id="{4C32D94F-06C3-064A-9C17-E6485E34B9AA}"/>
              </a:ext>
            </a:extLst>
          </p:cNvPr>
          <p:cNvSpPr/>
          <p:nvPr/>
        </p:nvSpPr>
        <p:spPr>
          <a:xfrm>
            <a:off x="5956853" y="2851450"/>
            <a:ext cx="384313" cy="1413993"/>
          </a:xfrm>
          <a:prstGeom prst="rightBrace">
            <a:avLst>
              <a:gd name="adj1" fmla="val 92333"/>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62151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0"/>
                                  </p:stCondLst>
                                  <p:childTnLst>
                                    <p:set>
                                      <p:cBhvr>
                                        <p:cTn id="4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8" grpId="0"/>
      <p:bldP spid="9" grpId="0" animBg="1"/>
      <p:bldP spid="3" grpId="0" uiExpand="1" build="p"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8745-E842-1E42-B231-FB5EF2FC56C9}"/>
              </a:ext>
            </a:extLst>
          </p:cNvPr>
          <p:cNvSpPr>
            <a:spLocks noGrp="1"/>
          </p:cNvSpPr>
          <p:nvPr>
            <p:ph type="title"/>
          </p:nvPr>
        </p:nvSpPr>
        <p:spPr>
          <a:xfrm>
            <a:off x="355001" y="274639"/>
            <a:ext cx="11493301" cy="639761"/>
          </a:xfrm>
        </p:spPr>
        <p:txBody>
          <a:bodyPr>
            <a:normAutofit fontScale="90000"/>
          </a:bodyPr>
          <a:lstStyle/>
          <a:p>
            <a:r>
              <a:rPr lang="en-US" dirty="0"/>
              <a:t>Counseling &amp; flexible </a:t>
            </a:r>
            <a:r>
              <a:rPr lang="en-US" dirty="0" err="1"/>
              <a:t>PrEP</a:t>
            </a:r>
            <a:r>
              <a:rPr lang="en-US" dirty="0"/>
              <a:t> delivery facilitated continuation </a:t>
            </a:r>
          </a:p>
        </p:txBody>
      </p:sp>
      <p:sp>
        <p:nvSpPr>
          <p:cNvPr id="3" name="Content Placeholder 2">
            <a:extLst>
              <a:ext uri="{FF2B5EF4-FFF2-40B4-BE49-F238E27FC236}">
                <a16:creationId xmlns:a16="http://schemas.microsoft.com/office/drawing/2014/main" id="{0C8EAE92-8024-9B47-B2F5-D3CBB366A856}"/>
              </a:ext>
            </a:extLst>
          </p:cNvPr>
          <p:cNvSpPr>
            <a:spLocks noGrp="1"/>
          </p:cNvSpPr>
          <p:nvPr>
            <p:ph idx="1"/>
          </p:nvPr>
        </p:nvSpPr>
        <p:spPr>
          <a:xfrm>
            <a:off x="106017" y="4280452"/>
            <a:ext cx="11979966" cy="2509466"/>
          </a:xfrm>
          <a:solidFill>
            <a:schemeClr val="bg1"/>
          </a:solidFill>
        </p:spPr>
        <p:txBody>
          <a:bodyPr>
            <a:noAutofit/>
          </a:bodyPr>
          <a:lstStyle/>
          <a:p>
            <a:pPr>
              <a:buFont typeface="Wingdings" pitchFamily="2" charset="2"/>
              <a:buChar char="v"/>
            </a:pPr>
            <a:r>
              <a:rPr lang="en-US" sz="2000" dirty="0">
                <a:latin typeface="Arial" panose="020B0604020202020204" pitchFamily="34" charset="0"/>
              </a:rPr>
              <a:t>In first several months of </a:t>
            </a:r>
            <a:r>
              <a:rPr lang="en-US" sz="2000" dirty="0" err="1">
                <a:latin typeface="Arial" panose="020B0604020202020204" pitchFamily="34" charset="0"/>
              </a:rPr>
              <a:t>PrEP</a:t>
            </a:r>
            <a:r>
              <a:rPr lang="en-US" sz="2000" dirty="0">
                <a:latin typeface="Arial" panose="020B0604020202020204" pitchFamily="34" charset="0"/>
              </a:rPr>
              <a:t> delivery, providers held both positive views and concerns, including moral conflict, fears of blame from the community, and worry about potential HIV seroconversions</a:t>
            </a:r>
          </a:p>
          <a:p>
            <a:pPr>
              <a:buFont typeface="Wingdings" pitchFamily="2" charset="2"/>
              <a:buChar char="v"/>
            </a:pPr>
            <a:r>
              <a:rPr lang="en-US" sz="2000" dirty="0">
                <a:latin typeface="Arial" panose="020B0604020202020204" pitchFamily="34" charset="0"/>
              </a:rPr>
              <a:t>Communicating about </a:t>
            </a:r>
            <a:r>
              <a:rPr lang="en-US" sz="2000" dirty="0" err="1">
                <a:latin typeface="Arial" panose="020B0604020202020204" pitchFamily="34" charset="0"/>
              </a:rPr>
              <a:t>PrEP</a:t>
            </a:r>
            <a:r>
              <a:rPr lang="en-US" sz="2000" dirty="0">
                <a:latin typeface="Arial" panose="020B0604020202020204" pitchFamily="34" charset="0"/>
              </a:rPr>
              <a:t> (e.g. seasons of risk, duration of use) was challenging</a:t>
            </a:r>
          </a:p>
          <a:p>
            <a:pPr>
              <a:buFont typeface="Wingdings" pitchFamily="2" charset="2"/>
              <a:buChar char="v"/>
            </a:pPr>
            <a:r>
              <a:rPr lang="en-US" sz="2000" dirty="0">
                <a:latin typeface="Arial" panose="020B0604020202020204" pitchFamily="34" charset="0"/>
              </a:rPr>
              <a:t>As </a:t>
            </a:r>
            <a:r>
              <a:rPr lang="en-US" sz="2000" dirty="0" err="1">
                <a:latin typeface="Arial" panose="020B0604020202020204" pitchFamily="34" charset="0"/>
              </a:rPr>
              <a:t>PrEP</a:t>
            </a:r>
            <a:r>
              <a:rPr lang="en-US" sz="2000" dirty="0">
                <a:latin typeface="Arial" panose="020B0604020202020204" pitchFamily="34" charset="0"/>
              </a:rPr>
              <a:t> is expanded in many communities, innovative strategies beyond training on clinical knowledge</a:t>
            </a:r>
            <a:r>
              <a:rPr lang="en-US" sz="2000" i="1" dirty="0">
                <a:latin typeface="Arial" panose="020B0604020202020204" pitchFamily="34" charset="0"/>
              </a:rPr>
              <a:t> </a:t>
            </a:r>
            <a:r>
              <a:rPr lang="en-US" sz="2000" dirty="0">
                <a:latin typeface="Arial" panose="020B0604020202020204" pitchFamily="34" charset="0"/>
              </a:rPr>
              <a:t>are needed to support providers as key actors in the successful delivery of </a:t>
            </a:r>
            <a:r>
              <a:rPr lang="en-US" sz="2000" dirty="0" err="1">
                <a:latin typeface="Arial" panose="020B0604020202020204" pitchFamily="34" charset="0"/>
              </a:rPr>
              <a:t>PrEP</a:t>
            </a:r>
            <a:endParaRPr lang="en-US" sz="2000" dirty="0">
              <a:latin typeface="Arial" panose="020B0604020202020204" pitchFamily="34" charset="0"/>
            </a:endParaRPr>
          </a:p>
          <a:p>
            <a:pPr>
              <a:buFont typeface="Wingdings" pitchFamily="2" charset="2"/>
              <a:buChar char="v"/>
            </a:pPr>
            <a:r>
              <a:rPr lang="en-US" sz="2000" dirty="0">
                <a:latin typeface="Arial" panose="020B0604020202020204" pitchFamily="34" charset="0"/>
              </a:rPr>
              <a:t>Existing provider networks could be leveraged for support with navigating patient-provider interactions and community perceptions of </a:t>
            </a:r>
            <a:r>
              <a:rPr lang="en-US" sz="2000" dirty="0" err="1">
                <a:latin typeface="Arial" panose="020B0604020202020204" pitchFamily="34" charset="0"/>
              </a:rPr>
              <a:t>PrEP</a:t>
            </a:r>
            <a:endParaRPr lang="en-US" sz="2000" dirty="0">
              <a:latin typeface="Arial" panose="020B0604020202020204" pitchFamily="34" charset="0"/>
            </a:endParaRPr>
          </a:p>
        </p:txBody>
      </p:sp>
      <p:sp>
        <p:nvSpPr>
          <p:cNvPr id="4" name="Title 1">
            <a:extLst>
              <a:ext uri="{FF2B5EF4-FFF2-40B4-BE49-F238E27FC236}">
                <a16:creationId xmlns:a16="http://schemas.microsoft.com/office/drawing/2014/main" id="{C2C967C7-3082-B346-95C5-81BB3088D8B8}"/>
              </a:ext>
            </a:extLst>
          </p:cNvPr>
          <p:cNvSpPr txBox="1">
            <a:spLocks/>
          </p:cNvSpPr>
          <p:nvPr/>
        </p:nvSpPr>
        <p:spPr>
          <a:xfrm>
            <a:off x="609600" y="3592487"/>
            <a:ext cx="10972800" cy="639761"/>
          </a:xfrm>
          <a:prstGeom prst="rect">
            <a:avLst/>
          </a:prstGeom>
        </p:spPr>
        <p:txBody>
          <a:bodyPr vert="horz" lIns="91440" tIns="45720" rIns="91440" bIns="45720" rtlCol="0" anchor="ctr">
            <a:normAutofit fontScale="90000" lnSpcReduction="10000"/>
          </a:bodyPr>
          <a:lstStyle>
            <a:lvl1pPr algn="ctr" defTabSz="457200" rtl="0" eaLnBrk="1" latinLnBrk="0" hangingPunct="1">
              <a:spcBef>
                <a:spcPct val="0"/>
              </a:spcBef>
              <a:buNone/>
              <a:defRPr sz="4000" b="1" kern="1200">
                <a:solidFill>
                  <a:srgbClr val="E8303B"/>
                </a:solidFill>
                <a:latin typeface="Franklin Gothic Book" panose="020B0503020102020204" pitchFamily="34" charset="0"/>
                <a:ea typeface="+mj-ea"/>
                <a:cs typeface="Arial" pitchFamily="34" charset="0"/>
              </a:defRPr>
            </a:lvl1pPr>
          </a:lstStyle>
          <a:p>
            <a:r>
              <a:rPr lang="en-US" dirty="0"/>
              <a:t>Summary &amp; Conclusions</a:t>
            </a:r>
          </a:p>
        </p:txBody>
      </p:sp>
      <p:sp>
        <p:nvSpPr>
          <p:cNvPr id="5" name="Rectangle 4">
            <a:extLst>
              <a:ext uri="{FF2B5EF4-FFF2-40B4-BE49-F238E27FC236}">
                <a16:creationId xmlns:a16="http://schemas.microsoft.com/office/drawing/2014/main" id="{6B6399FC-AD07-E04E-ACD7-C122FF8A54FA}"/>
              </a:ext>
            </a:extLst>
          </p:cNvPr>
          <p:cNvSpPr/>
          <p:nvPr/>
        </p:nvSpPr>
        <p:spPr>
          <a:xfrm>
            <a:off x="119271" y="1224314"/>
            <a:ext cx="5764695" cy="1938992"/>
          </a:xfrm>
          <a:prstGeom prst="rect">
            <a:avLst/>
          </a:prstGeom>
        </p:spPr>
        <p:txBody>
          <a:bodyPr wrap="square">
            <a:spAutoFit/>
          </a:bodyPr>
          <a:lstStyle/>
          <a:p>
            <a:pPr marL="342900" indent="-342900">
              <a:buFont typeface="Wingdings" pitchFamily="2" charset="2"/>
              <a:buChar char="v"/>
            </a:pPr>
            <a:r>
              <a:rPr lang="en-US" sz="2400" b="1" dirty="0">
                <a:latin typeface="Arial" panose="020B0604020202020204" pitchFamily="34" charset="0"/>
                <a:cs typeface="Arial" panose="020B0604020202020204" pitchFamily="34" charset="0"/>
              </a:rPr>
              <a:t>Providers felt that continuation was facilitated by counseling, proactive management of side effects, &amp; home- or community- rather than clinic-based </a:t>
            </a:r>
            <a:r>
              <a:rPr lang="en-US" sz="2400" b="1" dirty="0" err="1">
                <a:latin typeface="Arial" panose="020B0604020202020204" pitchFamily="34" charset="0"/>
                <a:cs typeface="Arial" panose="020B0604020202020204" pitchFamily="34" charset="0"/>
              </a:rPr>
              <a:t>PrEP</a:t>
            </a:r>
            <a:r>
              <a:rPr lang="en-US" sz="2400" b="1" dirty="0">
                <a:latin typeface="Arial" panose="020B0604020202020204" pitchFamily="34" charset="0"/>
                <a:cs typeface="Arial" panose="020B0604020202020204" pitchFamily="34" charset="0"/>
              </a:rPr>
              <a:t> provision</a:t>
            </a:r>
          </a:p>
        </p:txBody>
      </p:sp>
      <p:sp>
        <p:nvSpPr>
          <p:cNvPr id="6" name="TextBox 98">
            <a:extLst>
              <a:ext uri="{FF2B5EF4-FFF2-40B4-BE49-F238E27FC236}">
                <a16:creationId xmlns:a16="http://schemas.microsoft.com/office/drawing/2014/main" id="{281B9563-0009-6845-A3DC-A4CD15C95406}"/>
              </a:ext>
            </a:extLst>
          </p:cNvPr>
          <p:cNvSpPr txBox="1"/>
          <p:nvPr/>
        </p:nvSpPr>
        <p:spPr>
          <a:xfrm>
            <a:off x="6197344" y="2286367"/>
            <a:ext cx="5683232" cy="1323439"/>
          </a:xfrm>
          <a:prstGeom prst="rect">
            <a:avLst/>
          </a:prstGeom>
          <a:noFill/>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hangingPunct="0"/>
            <a:r>
              <a:rPr lang="en-GB" sz="1600" i="1" dirty="0">
                <a:latin typeface="Arial" panose="020B0604020202020204" pitchFamily="34" charset="0"/>
                <a:cs typeface="Arial" panose="020B0604020202020204" pitchFamily="34" charset="0"/>
              </a:rPr>
              <a:t>Now that we take [</a:t>
            </a:r>
            <a:r>
              <a:rPr lang="en-GB" sz="1600" dirty="0" err="1">
                <a:latin typeface="Arial" panose="020B0604020202020204" pitchFamily="34" charset="0"/>
                <a:cs typeface="Arial" panose="020B0604020202020204" pitchFamily="34" charset="0"/>
              </a:rPr>
              <a:t>PrEP</a:t>
            </a:r>
            <a:r>
              <a:rPr lang="en-GB" sz="1600" i="1" dirty="0">
                <a:latin typeface="Arial" panose="020B0604020202020204" pitchFamily="34" charset="0"/>
                <a:cs typeface="Arial" panose="020B0604020202020204" pitchFamily="34" charset="0"/>
              </a:rPr>
              <a:t>] to them, they feel relieved of the transport, and they feel like we care about them… we find out that they are tightly held up in their jobs until they have no time to come to the facility for the drugs.</a:t>
            </a:r>
            <a:r>
              <a:rPr lang="en-US" sz="1600" i="1" dirty="0">
                <a:latin typeface="Arial" panose="020B0604020202020204" pitchFamily="34" charset="0"/>
                <a:cs typeface="Arial" panose="020B0604020202020204" pitchFamily="34" charset="0"/>
              </a:rPr>
              <a:t> </a:t>
            </a:r>
          </a:p>
          <a:p>
            <a:pPr hangingPunct="0"/>
            <a:r>
              <a:rPr lang="en-US" sz="160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 Nurse, female, Kenya</a:t>
            </a:r>
          </a:p>
        </p:txBody>
      </p:sp>
      <p:sp>
        <p:nvSpPr>
          <p:cNvPr id="7" name="TextBox 98">
            <a:extLst>
              <a:ext uri="{FF2B5EF4-FFF2-40B4-BE49-F238E27FC236}">
                <a16:creationId xmlns:a16="http://schemas.microsoft.com/office/drawing/2014/main" id="{34ADAE73-BCFE-BA4C-BEDA-E25059989383}"/>
              </a:ext>
            </a:extLst>
          </p:cNvPr>
          <p:cNvSpPr txBox="1"/>
          <p:nvPr/>
        </p:nvSpPr>
        <p:spPr>
          <a:xfrm>
            <a:off x="6188766" y="954524"/>
            <a:ext cx="5691810" cy="1323439"/>
          </a:xfrm>
          <a:prstGeom prst="rect">
            <a:avLst/>
          </a:prstGeom>
          <a:noFill/>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hangingPunct="0"/>
            <a:r>
              <a:rPr lang="en-GB" sz="1600" i="1" dirty="0">
                <a:latin typeface="Arial" panose="020B0604020202020204" pitchFamily="34" charset="0"/>
                <a:cs typeface="Arial" panose="020B0604020202020204" pitchFamily="34" charset="0"/>
              </a:rPr>
              <a:t>Those who were referred from the clinic… are easy to be retained compared to those </a:t>
            </a:r>
            <a:r>
              <a:rPr lang="en-GB" sz="1600" i="1" dirty="0" err="1">
                <a:latin typeface="Arial" panose="020B0604020202020204" pitchFamily="34" charset="0"/>
                <a:cs typeface="Arial" panose="020B0604020202020204" pitchFamily="34" charset="0"/>
              </a:rPr>
              <a:t>counseled</a:t>
            </a:r>
            <a:r>
              <a:rPr lang="en-GB" sz="1600" i="1" dirty="0">
                <a:latin typeface="Arial" panose="020B0604020202020204" pitchFamily="34" charset="0"/>
                <a:cs typeface="Arial" panose="020B0604020202020204" pitchFamily="34" charset="0"/>
              </a:rPr>
              <a:t> at the CHCs…time was taken with them, so when they were consented on </a:t>
            </a:r>
            <a:r>
              <a:rPr lang="en-GB" sz="1600" i="1" dirty="0" err="1">
                <a:latin typeface="Arial" panose="020B0604020202020204" pitchFamily="34" charset="0"/>
                <a:cs typeface="Arial" panose="020B0604020202020204" pitchFamily="34" charset="0"/>
              </a:rPr>
              <a:t>PrEP</a:t>
            </a:r>
            <a:r>
              <a:rPr lang="en-GB" sz="1600" i="1" dirty="0">
                <a:latin typeface="Arial" panose="020B0604020202020204" pitchFamily="34" charset="0"/>
                <a:cs typeface="Arial" panose="020B0604020202020204" pitchFamily="34" charset="0"/>
              </a:rPr>
              <a:t>, they fully understood what it was all about…  </a:t>
            </a:r>
            <a:r>
              <a:rPr lang="en-US" sz="160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 Clinical Officer, male, Kenya</a:t>
            </a:r>
          </a:p>
        </p:txBody>
      </p:sp>
      <p:sp>
        <p:nvSpPr>
          <p:cNvPr id="8" name="Right Brace 7">
            <a:extLst>
              <a:ext uri="{FF2B5EF4-FFF2-40B4-BE49-F238E27FC236}">
                <a16:creationId xmlns:a16="http://schemas.microsoft.com/office/drawing/2014/main" id="{40E3793E-43BA-2046-B85B-828A9D3FE28D}"/>
              </a:ext>
            </a:extLst>
          </p:cNvPr>
          <p:cNvSpPr/>
          <p:nvPr/>
        </p:nvSpPr>
        <p:spPr>
          <a:xfrm>
            <a:off x="5691813" y="1060174"/>
            <a:ext cx="384313" cy="2103132"/>
          </a:xfrm>
          <a:prstGeom prst="rightBrace">
            <a:avLst>
              <a:gd name="adj1" fmla="val 92333"/>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99430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bg/>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animBg="1"/>
      <p:bldP spid="4" grpId="0"/>
      <p:bldP spid="5" grpId="0"/>
      <p:bldP spid="6" grpId="0"/>
      <p:bldP spid="7" grpId="0"/>
      <p:bldP spid="8" grpId="0" animBg="1"/>
    </p:bldLst>
  </p:timing>
</p:sld>
</file>

<file path=ppt/theme/theme1.xml><?xml version="1.0" encoding="utf-8"?>
<a:theme xmlns:a="http://schemas.openxmlformats.org/drawingml/2006/main" name="AIDS 2016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ADBD3347-1A0F-45F0-B4B5-B886B317FA11}" vid="{2289ECF3-0365-4EFC-8344-95011E66FD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AIDS2016_template</Template>
  <TotalTime>15745</TotalTime>
  <Words>1677</Words>
  <Application>Microsoft Macintosh PowerPoint</Application>
  <PresentationFormat>Widescreen</PresentationFormat>
  <Paragraphs>104</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Franklin Gothic Book</vt:lpstr>
      <vt:lpstr>Raleway</vt:lpstr>
      <vt:lpstr>Wingdings</vt:lpstr>
      <vt:lpstr>AIDS 2016_Template</vt:lpstr>
      <vt:lpstr>Providers' attitudes towards and experiences with oral HIV pre-exposure prophylaxis (PrEP) implementation in the SEARCH trial in Kenya and Uganda</vt:lpstr>
      <vt:lpstr>Background</vt:lpstr>
      <vt:lpstr>Heterogenous attitudes towards PrEP: enthusiasm vs. ambivalence expressed in early stage of PrEP implementation</vt:lpstr>
      <vt:lpstr>Challenges to social roles in communities &amp; clinic</vt:lpstr>
      <vt:lpstr>Counseling &amp; flexible PrEP delivery facilitated continuation </vt:lpstr>
    </vt:vector>
  </TitlesOfParts>
  <Company>Microsoft</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Entwistle</dc:creator>
  <cp:lastModifiedBy>Camlin, Carol</cp:lastModifiedBy>
  <cp:revision>79</cp:revision>
  <cp:lastPrinted>2017-01-16T15:31:13Z</cp:lastPrinted>
  <dcterms:created xsi:type="dcterms:W3CDTF">2017-01-13T09:09:35Z</dcterms:created>
  <dcterms:modified xsi:type="dcterms:W3CDTF">2019-07-22T14:08:59Z</dcterms:modified>
</cp:coreProperties>
</file>